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56" r:id="rId2"/>
    <p:sldId id="257" r:id="rId3"/>
    <p:sldId id="260" r:id="rId4"/>
    <p:sldId id="324" r:id="rId5"/>
    <p:sldId id="323" r:id="rId6"/>
    <p:sldId id="318" r:id="rId7"/>
    <p:sldId id="259" r:id="rId8"/>
    <p:sldId id="267" r:id="rId9"/>
    <p:sldId id="268" r:id="rId10"/>
    <p:sldId id="269" r:id="rId11"/>
    <p:sldId id="270" r:id="rId12"/>
    <p:sldId id="271" r:id="rId13"/>
    <p:sldId id="272" r:id="rId14"/>
    <p:sldId id="273" r:id="rId15"/>
    <p:sldId id="274" r:id="rId16"/>
    <p:sldId id="275" r:id="rId17"/>
    <p:sldId id="277" r:id="rId18"/>
    <p:sldId id="278" r:id="rId19"/>
    <p:sldId id="276" r:id="rId20"/>
    <p:sldId id="279" r:id="rId21"/>
    <p:sldId id="280" r:id="rId22"/>
    <p:sldId id="281" r:id="rId23"/>
    <p:sldId id="282" r:id="rId24"/>
    <p:sldId id="283" r:id="rId25"/>
    <p:sldId id="284" r:id="rId26"/>
    <p:sldId id="285" r:id="rId27"/>
    <p:sldId id="286" r:id="rId28"/>
    <p:sldId id="287" r:id="rId29"/>
    <p:sldId id="288" r:id="rId30"/>
    <p:sldId id="289" r:id="rId31"/>
    <p:sldId id="290" r:id="rId32"/>
    <p:sldId id="291" r:id="rId33"/>
    <p:sldId id="292" r:id="rId34"/>
    <p:sldId id="293" r:id="rId35"/>
    <p:sldId id="294" r:id="rId36"/>
    <p:sldId id="296" r:id="rId37"/>
    <p:sldId id="297" r:id="rId38"/>
    <p:sldId id="298" r:id="rId39"/>
    <p:sldId id="299" r:id="rId40"/>
    <p:sldId id="300" r:id="rId41"/>
    <p:sldId id="301" r:id="rId42"/>
    <p:sldId id="303" r:id="rId43"/>
    <p:sldId id="322" r:id="rId44"/>
    <p:sldId id="304" r:id="rId45"/>
    <p:sldId id="305" r:id="rId46"/>
    <p:sldId id="306" r:id="rId47"/>
    <p:sldId id="307" r:id="rId48"/>
    <p:sldId id="308" r:id="rId49"/>
    <p:sldId id="309" r:id="rId50"/>
    <p:sldId id="310" r:id="rId51"/>
    <p:sldId id="311" r:id="rId52"/>
    <p:sldId id="317" r:id="rId53"/>
    <p:sldId id="315" r:id="rId54"/>
    <p:sldId id="316" r:id="rId55"/>
    <p:sldId id="258" r:id="rId56"/>
  </p:sldIdLst>
  <p:sldSz cx="9144000" cy="6858000" type="screen4x3"/>
  <p:notesSz cx="6858000" cy="9144000"/>
  <p:embeddedFontLst>
    <p:embeddedFont>
      <p:font typeface="微软雅黑" panose="020B0503020204020204" pitchFamily="34" charset="-122"/>
      <p:regular r:id="rId57"/>
      <p:bold r:id="rId58"/>
    </p:embeddedFont>
    <p:embeddedFont>
      <p:font typeface="方正正大黑简体" panose="02000000000000000000" pitchFamily="2" charset="-122"/>
      <p:regular r:id="rId59"/>
    </p:embeddedFont>
    <p:embeddedFont>
      <p:font typeface="黑体" panose="02010609060101010101" pitchFamily="49" charset="-122"/>
      <p:regular r:id="rId60"/>
    </p:embeddedFont>
    <p:embeddedFont>
      <p:font typeface="楷体" panose="02010609060101010101" pitchFamily="49" charset="-122"/>
      <p:regular r:id="rId61"/>
    </p:embeddedFont>
    <p:embeddedFont>
      <p:font typeface="方正北魏楷书简体" panose="03000509000000000000" pitchFamily="65" charset="-122"/>
      <p:regular r:id="rId62"/>
    </p:embeddedFont>
    <p:embeddedFont>
      <p:font typeface="方正大黑简体" panose="03000509000000000000" pitchFamily="65" charset="-122"/>
      <p:regular r:id="rId63"/>
    </p:embeddedFont>
    <p:embeddedFont>
      <p:font typeface="方正粗宋简体" panose="03000509000000000000" pitchFamily="65" charset="-122"/>
      <p:regular r:id="rId64"/>
    </p:embeddedFont>
    <p:embeddedFont>
      <p:font typeface="方正大标宋简体" panose="03000509000000000000" pitchFamily="65" charset="-122"/>
      <p:regular r:id="rId65"/>
    </p:embeddedFont>
    <p:embeddedFont>
      <p:font typeface="Calibri" panose="020F0502020204030204" pitchFamily="34" charset="0"/>
      <p:regular r:id="rId66"/>
      <p:bold r:id="rId67"/>
      <p:italic r:id="rId68"/>
      <p:boldItalic r:id="rId69"/>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50004"/>
    <a:srgbClr val="D80307"/>
    <a:srgbClr val="CF0F1A"/>
    <a:srgbClr val="E0E0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浅色样式 1 - 强调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showGuides="1">
      <p:cViewPr varScale="1">
        <p:scale>
          <a:sx n="73" d="100"/>
          <a:sy n="73" d="100"/>
        </p:scale>
        <p:origin x="588" y="72"/>
      </p:cViewPr>
      <p:guideLst>
        <p:guide orient="horz" pos="2183"/>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font" Target="fonts/font7.fntdata"/><Relationship Id="rId68" Type="http://schemas.openxmlformats.org/officeDocument/2006/relationships/font" Target="fonts/font12.fntdata"/><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2.fntdata"/><Relationship Id="rId66"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1.fntdata"/><Relationship Id="rId61"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4.fntdata"/><Relationship Id="rId65" Type="http://schemas.openxmlformats.org/officeDocument/2006/relationships/font" Target="fonts/font9.fntdata"/><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8.fntdata"/><Relationship Id="rId69" Type="http://schemas.openxmlformats.org/officeDocument/2006/relationships/font" Target="fonts/font13.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3.fntdata"/><Relationship Id="rId67" Type="http://schemas.openxmlformats.org/officeDocument/2006/relationships/font" Target="fonts/font11.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6.fntdata"/><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51F20F-FFC0-47CB-A07E-2CD4CE4E5AA2}" type="doc">
      <dgm:prSet loTypeId="urn:microsoft.com/office/officeart/2005/8/layout/venn3" loCatId="relationship" qsTypeId="urn:microsoft.com/office/officeart/2005/8/quickstyle/simple2" qsCatId="simple" csTypeId="urn:microsoft.com/office/officeart/2005/8/colors/colorful1#1" csCatId="colorful" phldr="1"/>
      <dgm:spPr/>
      <dgm:t>
        <a:bodyPr/>
        <a:lstStyle/>
        <a:p>
          <a:endParaRPr lang="zh-CN" altLang="en-US"/>
        </a:p>
      </dgm:t>
    </dgm:pt>
    <dgm:pt modelId="{F2E170FD-AC52-4549-B545-13DA22A58E1D}">
      <dgm:prSet phldrT="[文本]"/>
      <dgm:spPr/>
      <dgm:t>
        <a:bodyPr/>
        <a:lstStyle/>
        <a:p>
          <a:r>
            <a:rPr lang="zh-CN" altLang="en-US" dirty="0"/>
            <a:t>领导责任</a:t>
          </a:r>
        </a:p>
      </dgm:t>
    </dgm:pt>
    <dgm:pt modelId="{29BDCEA3-BC0E-4974-9201-5D973057E5C6}" type="parTrans" cxnId="{533D812B-B161-4779-A6E2-49CC392D4EFB}">
      <dgm:prSet/>
      <dgm:spPr/>
      <dgm:t>
        <a:bodyPr/>
        <a:lstStyle/>
        <a:p>
          <a:endParaRPr lang="zh-CN" altLang="en-US"/>
        </a:p>
      </dgm:t>
    </dgm:pt>
    <dgm:pt modelId="{F9A375B1-513C-4BF3-9232-84DE0E4DA1A0}" type="sibTrans" cxnId="{533D812B-B161-4779-A6E2-49CC392D4EFB}">
      <dgm:prSet/>
      <dgm:spPr/>
      <dgm:t>
        <a:bodyPr/>
        <a:lstStyle/>
        <a:p>
          <a:endParaRPr lang="zh-CN" altLang="en-US"/>
        </a:p>
      </dgm:t>
    </dgm:pt>
    <dgm:pt modelId="{ECAEBA13-F21E-4E56-A7F0-80B5069FC04F}">
      <dgm:prSet phldrT="[文本]"/>
      <dgm:spPr/>
      <dgm:t>
        <a:bodyPr/>
        <a:lstStyle/>
        <a:p>
          <a:r>
            <a:rPr lang="zh-CN" altLang="en-US" dirty="0"/>
            <a:t>教育责任</a:t>
          </a:r>
        </a:p>
      </dgm:t>
    </dgm:pt>
    <dgm:pt modelId="{0B6BFAE8-9FF3-489F-A644-70CCD672DCE4}" type="parTrans" cxnId="{0317340B-9E09-4DFA-9E2F-6D7FC202481D}">
      <dgm:prSet/>
      <dgm:spPr/>
      <dgm:t>
        <a:bodyPr/>
        <a:lstStyle/>
        <a:p>
          <a:endParaRPr lang="zh-CN" altLang="en-US"/>
        </a:p>
      </dgm:t>
    </dgm:pt>
    <dgm:pt modelId="{3FC3902A-1AE0-4D43-940D-C7BF82EC6CF6}" type="sibTrans" cxnId="{0317340B-9E09-4DFA-9E2F-6D7FC202481D}">
      <dgm:prSet/>
      <dgm:spPr/>
      <dgm:t>
        <a:bodyPr/>
        <a:lstStyle/>
        <a:p>
          <a:endParaRPr lang="zh-CN" altLang="en-US"/>
        </a:p>
      </dgm:t>
    </dgm:pt>
    <dgm:pt modelId="{76BB9D91-20D1-46DB-8BF9-A7D09A43B0A4}">
      <dgm:prSet phldrT="[文本]"/>
      <dgm:spPr/>
      <dgm:t>
        <a:bodyPr/>
        <a:lstStyle/>
        <a:p>
          <a:r>
            <a:rPr lang="zh-CN" altLang="en-US" dirty="0"/>
            <a:t>管理责任</a:t>
          </a:r>
        </a:p>
      </dgm:t>
    </dgm:pt>
    <dgm:pt modelId="{549F6FC7-CC98-402D-A1B0-0705B3965540}" type="parTrans" cxnId="{A5D563E7-C8E0-4BB5-8515-C7C2289155A5}">
      <dgm:prSet/>
      <dgm:spPr/>
      <dgm:t>
        <a:bodyPr/>
        <a:lstStyle/>
        <a:p>
          <a:endParaRPr lang="zh-CN" altLang="en-US"/>
        </a:p>
      </dgm:t>
    </dgm:pt>
    <dgm:pt modelId="{109CF337-C839-471B-A583-67C2A0D03F80}" type="sibTrans" cxnId="{A5D563E7-C8E0-4BB5-8515-C7C2289155A5}">
      <dgm:prSet/>
      <dgm:spPr/>
      <dgm:t>
        <a:bodyPr/>
        <a:lstStyle/>
        <a:p>
          <a:endParaRPr lang="zh-CN" altLang="en-US"/>
        </a:p>
      </dgm:t>
    </dgm:pt>
    <dgm:pt modelId="{D7AD2343-62AA-4E1A-82CC-5EC24B50AB4E}">
      <dgm:prSet phldrT="[文本]"/>
      <dgm:spPr/>
      <dgm:t>
        <a:bodyPr/>
        <a:lstStyle/>
        <a:p>
          <a:r>
            <a:rPr lang="zh-CN" altLang="en-US" dirty="0"/>
            <a:t>督导责任</a:t>
          </a:r>
        </a:p>
      </dgm:t>
    </dgm:pt>
    <dgm:pt modelId="{54FDF4A5-1CB7-4F75-AE84-819276766801}" type="parTrans" cxnId="{74297CC5-ED88-4713-B853-444DDEC89E67}">
      <dgm:prSet/>
      <dgm:spPr/>
      <dgm:t>
        <a:bodyPr/>
        <a:lstStyle/>
        <a:p>
          <a:endParaRPr lang="zh-CN" altLang="en-US"/>
        </a:p>
      </dgm:t>
    </dgm:pt>
    <dgm:pt modelId="{4BB61EB8-49DD-485F-AD6D-9F67B998B2FF}" type="sibTrans" cxnId="{74297CC5-ED88-4713-B853-444DDEC89E67}">
      <dgm:prSet/>
      <dgm:spPr/>
      <dgm:t>
        <a:bodyPr/>
        <a:lstStyle/>
        <a:p>
          <a:endParaRPr lang="zh-CN" altLang="en-US"/>
        </a:p>
      </dgm:t>
    </dgm:pt>
    <dgm:pt modelId="{514B9199-9D11-4548-8E8E-570C670D997E}">
      <dgm:prSet/>
      <dgm:spPr/>
      <dgm:t>
        <a:bodyPr/>
        <a:lstStyle/>
        <a:p>
          <a:r>
            <a:rPr lang="zh-CN" altLang="en-US" dirty="0"/>
            <a:t>示范责任</a:t>
          </a:r>
        </a:p>
      </dgm:t>
    </dgm:pt>
    <dgm:pt modelId="{742FCBBD-D25A-43BE-90E0-F8081E85BB51}" type="parTrans" cxnId="{B3A51C4A-D812-4308-9AFA-103C50719B18}">
      <dgm:prSet/>
      <dgm:spPr/>
      <dgm:t>
        <a:bodyPr/>
        <a:lstStyle/>
        <a:p>
          <a:endParaRPr lang="zh-CN" altLang="en-US"/>
        </a:p>
      </dgm:t>
    </dgm:pt>
    <dgm:pt modelId="{6ADDF989-91AD-45A7-975E-A93B19A9B3ED}" type="sibTrans" cxnId="{B3A51C4A-D812-4308-9AFA-103C50719B18}">
      <dgm:prSet/>
      <dgm:spPr/>
      <dgm:t>
        <a:bodyPr/>
        <a:lstStyle/>
        <a:p>
          <a:endParaRPr lang="zh-CN" altLang="en-US"/>
        </a:p>
      </dgm:t>
    </dgm:pt>
    <dgm:pt modelId="{7A8A258A-1A57-46D6-8EA7-7871561ED90B}" type="pres">
      <dgm:prSet presAssocID="{8451F20F-FFC0-47CB-A07E-2CD4CE4E5AA2}" presName="Name0" presStyleCnt="0">
        <dgm:presLayoutVars>
          <dgm:dir/>
          <dgm:resizeHandles val="exact"/>
        </dgm:presLayoutVars>
      </dgm:prSet>
      <dgm:spPr/>
    </dgm:pt>
    <dgm:pt modelId="{3AAF425E-D8B6-44AD-BD7E-4BEE431B9499}" type="pres">
      <dgm:prSet presAssocID="{F2E170FD-AC52-4549-B545-13DA22A58E1D}" presName="Name5" presStyleLbl="vennNode1" presStyleIdx="0" presStyleCnt="5">
        <dgm:presLayoutVars>
          <dgm:bulletEnabled val="1"/>
        </dgm:presLayoutVars>
      </dgm:prSet>
      <dgm:spPr/>
    </dgm:pt>
    <dgm:pt modelId="{A1F8FCF7-2B5B-4D3A-A9F1-675A843F55A7}" type="pres">
      <dgm:prSet presAssocID="{F9A375B1-513C-4BF3-9232-84DE0E4DA1A0}" presName="space" presStyleCnt="0"/>
      <dgm:spPr/>
    </dgm:pt>
    <dgm:pt modelId="{A65CE009-8F05-4816-88FD-5933F2E99E3A}" type="pres">
      <dgm:prSet presAssocID="{ECAEBA13-F21E-4E56-A7F0-80B5069FC04F}" presName="Name5" presStyleLbl="vennNode1" presStyleIdx="1" presStyleCnt="5">
        <dgm:presLayoutVars>
          <dgm:bulletEnabled val="1"/>
        </dgm:presLayoutVars>
      </dgm:prSet>
      <dgm:spPr/>
    </dgm:pt>
    <dgm:pt modelId="{A849C100-D8E2-42D6-B836-1A9BE09F2963}" type="pres">
      <dgm:prSet presAssocID="{3FC3902A-1AE0-4D43-940D-C7BF82EC6CF6}" presName="space" presStyleCnt="0"/>
      <dgm:spPr/>
    </dgm:pt>
    <dgm:pt modelId="{BAB2E66A-CB9E-4689-AA65-FD5746B4835B}" type="pres">
      <dgm:prSet presAssocID="{76BB9D91-20D1-46DB-8BF9-A7D09A43B0A4}" presName="Name5" presStyleLbl="vennNode1" presStyleIdx="2" presStyleCnt="5">
        <dgm:presLayoutVars>
          <dgm:bulletEnabled val="1"/>
        </dgm:presLayoutVars>
      </dgm:prSet>
      <dgm:spPr/>
    </dgm:pt>
    <dgm:pt modelId="{A7B0D2C6-DB6B-4215-A818-DF26EFCFE66F}" type="pres">
      <dgm:prSet presAssocID="{109CF337-C839-471B-A583-67C2A0D03F80}" presName="space" presStyleCnt="0"/>
      <dgm:spPr/>
    </dgm:pt>
    <dgm:pt modelId="{7A1DF66A-4692-4FB9-BDC4-65601C94DD58}" type="pres">
      <dgm:prSet presAssocID="{D7AD2343-62AA-4E1A-82CC-5EC24B50AB4E}" presName="Name5" presStyleLbl="vennNode1" presStyleIdx="3" presStyleCnt="5">
        <dgm:presLayoutVars>
          <dgm:bulletEnabled val="1"/>
        </dgm:presLayoutVars>
      </dgm:prSet>
      <dgm:spPr/>
    </dgm:pt>
    <dgm:pt modelId="{C5D24661-C531-4790-9FD7-3207FF963B3F}" type="pres">
      <dgm:prSet presAssocID="{4BB61EB8-49DD-485F-AD6D-9F67B998B2FF}" presName="space" presStyleCnt="0"/>
      <dgm:spPr/>
    </dgm:pt>
    <dgm:pt modelId="{05F61286-8EA7-425C-86D9-4D2832BABC0E}" type="pres">
      <dgm:prSet presAssocID="{514B9199-9D11-4548-8E8E-570C670D997E}" presName="Name5" presStyleLbl="vennNode1" presStyleIdx="4" presStyleCnt="5">
        <dgm:presLayoutVars>
          <dgm:bulletEnabled val="1"/>
        </dgm:presLayoutVars>
      </dgm:prSet>
      <dgm:spPr/>
    </dgm:pt>
  </dgm:ptLst>
  <dgm:cxnLst>
    <dgm:cxn modelId="{C4C298B4-EFF8-4F17-8299-8D4574601028}" type="presOf" srcId="{D7AD2343-62AA-4E1A-82CC-5EC24B50AB4E}" destId="{7A1DF66A-4692-4FB9-BDC4-65601C94DD58}" srcOrd="0" destOrd="0" presId="urn:microsoft.com/office/officeart/2005/8/layout/venn3"/>
    <dgm:cxn modelId="{E558B25D-4FA0-42A4-9A8C-35BB9E14273A}" type="presOf" srcId="{ECAEBA13-F21E-4E56-A7F0-80B5069FC04F}" destId="{A65CE009-8F05-4816-88FD-5933F2E99E3A}" srcOrd="0" destOrd="0" presId="urn:microsoft.com/office/officeart/2005/8/layout/venn3"/>
    <dgm:cxn modelId="{0317340B-9E09-4DFA-9E2F-6D7FC202481D}" srcId="{8451F20F-FFC0-47CB-A07E-2CD4CE4E5AA2}" destId="{ECAEBA13-F21E-4E56-A7F0-80B5069FC04F}" srcOrd="1" destOrd="0" parTransId="{0B6BFAE8-9FF3-489F-A644-70CCD672DCE4}" sibTransId="{3FC3902A-1AE0-4D43-940D-C7BF82EC6CF6}"/>
    <dgm:cxn modelId="{20228D87-678C-4D20-9F07-C8C3B5E15578}" type="presOf" srcId="{514B9199-9D11-4548-8E8E-570C670D997E}" destId="{05F61286-8EA7-425C-86D9-4D2832BABC0E}" srcOrd="0" destOrd="0" presId="urn:microsoft.com/office/officeart/2005/8/layout/venn3"/>
    <dgm:cxn modelId="{533D812B-B161-4779-A6E2-49CC392D4EFB}" srcId="{8451F20F-FFC0-47CB-A07E-2CD4CE4E5AA2}" destId="{F2E170FD-AC52-4549-B545-13DA22A58E1D}" srcOrd="0" destOrd="0" parTransId="{29BDCEA3-BC0E-4974-9201-5D973057E5C6}" sibTransId="{F9A375B1-513C-4BF3-9232-84DE0E4DA1A0}"/>
    <dgm:cxn modelId="{A5D563E7-C8E0-4BB5-8515-C7C2289155A5}" srcId="{8451F20F-FFC0-47CB-A07E-2CD4CE4E5AA2}" destId="{76BB9D91-20D1-46DB-8BF9-A7D09A43B0A4}" srcOrd="2" destOrd="0" parTransId="{549F6FC7-CC98-402D-A1B0-0705B3965540}" sibTransId="{109CF337-C839-471B-A583-67C2A0D03F80}"/>
    <dgm:cxn modelId="{4940600A-BE23-4384-BDC8-38A211BC0D32}" type="presOf" srcId="{F2E170FD-AC52-4549-B545-13DA22A58E1D}" destId="{3AAF425E-D8B6-44AD-BD7E-4BEE431B9499}" srcOrd="0" destOrd="0" presId="urn:microsoft.com/office/officeart/2005/8/layout/venn3"/>
    <dgm:cxn modelId="{742DC5CB-A0F3-4CED-A135-47B7544AA1D8}" type="presOf" srcId="{76BB9D91-20D1-46DB-8BF9-A7D09A43B0A4}" destId="{BAB2E66A-CB9E-4689-AA65-FD5746B4835B}" srcOrd="0" destOrd="0" presId="urn:microsoft.com/office/officeart/2005/8/layout/venn3"/>
    <dgm:cxn modelId="{C2C2A83A-9854-44DC-9F2E-CD38D166E583}" type="presOf" srcId="{8451F20F-FFC0-47CB-A07E-2CD4CE4E5AA2}" destId="{7A8A258A-1A57-46D6-8EA7-7871561ED90B}" srcOrd="0" destOrd="0" presId="urn:microsoft.com/office/officeart/2005/8/layout/venn3"/>
    <dgm:cxn modelId="{B3A51C4A-D812-4308-9AFA-103C50719B18}" srcId="{8451F20F-FFC0-47CB-A07E-2CD4CE4E5AA2}" destId="{514B9199-9D11-4548-8E8E-570C670D997E}" srcOrd="4" destOrd="0" parTransId="{742FCBBD-D25A-43BE-90E0-F8081E85BB51}" sibTransId="{6ADDF989-91AD-45A7-975E-A93B19A9B3ED}"/>
    <dgm:cxn modelId="{74297CC5-ED88-4713-B853-444DDEC89E67}" srcId="{8451F20F-FFC0-47CB-A07E-2CD4CE4E5AA2}" destId="{D7AD2343-62AA-4E1A-82CC-5EC24B50AB4E}" srcOrd="3" destOrd="0" parTransId="{54FDF4A5-1CB7-4F75-AE84-819276766801}" sibTransId="{4BB61EB8-49DD-485F-AD6D-9F67B998B2FF}"/>
    <dgm:cxn modelId="{D8F266DD-4B63-4F12-8641-25DBAD645028}" type="presParOf" srcId="{7A8A258A-1A57-46D6-8EA7-7871561ED90B}" destId="{3AAF425E-D8B6-44AD-BD7E-4BEE431B9499}" srcOrd="0" destOrd="0" presId="urn:microsoft.com/office/officeart/2005/8/layout/venn3"/>
    <dgm:cxn modelId="{3E70521C-8BE8-43C9-A63F-52A4A81E6E7D}" type="presParOf" srcId="{7A8A258A-1A57-46D6-8EA7-7871561ED90B}" destId="{A1F8FCF7-2B5B-4D3A-A9F1-675A843F55A7}" srcOrd="1" destOrd="0" presId="urn:microsoft.com/office/officeart/2005/8/layout/venn3"/>
    <dgm:cxn modelId="{78EF977D-0B99-423A-8DA4-773913E75757}" type="presParOf" srcId="{7A8A258A-1A57-46D6-8EA7-7871561ED90B}" destId="{A65CE009-8F05-4816-88FD-5933F2E99E3A}" srcOrd="2" destOrd="0" presId="urn:microsoft.com/office/officeart/2005/8/layout/venn3"/>
    <dgm:cxn modelId="{07920720-7C02-4607-AC37-822546F87A8E}" type="presParOf" srcId="{7A8A258A-1A57-46D6-8EA7-7871561ED90B}" destId="{A849C100-D8E2-42D6-B836-1A9BE09F2963}" srcOrd="3" destOrd="0" presId="urn:microsoft.com/office/officeart/2005/8/layout/venn3"/>
    <dgm:cxn modelId="{8C87CD0C-E121-465A-AE31-7653080FB187}" type="presParOf" srcId="{7A8A258A-1A57-46D6-8EA7-7871561ED90B}" destId="{BAB2E66A-CB9E-4689-AA65-FD5746B4835B}" srcOrd="4" destOrd="0" presId="urn:microsoft.com/office/officeart/2005/8/layout/venn3"/>
    <dgm:cxn modelId="{523488D6-282F-4635-84AB-E116FC7B8475}" type="presParOf" srcId="{7A8A258A-1A57-46D6-8EA7-7871561ED90B}" destId="{A7B0D2C6-DB6B-4215-A818-DF26EFCFE66F}" srcOrd="5" destOrd="0" presId="urn:microsoft.com/office/officeart/2005/8/layout/venn3"/>
    <dgm:cxn modelId="{55A5E5EA-72C8-4235-9A19-8433E8299ECC}" type="presParOf" srcId="{7A8A258A-1A57-46D6-8EA7-7871561ED90B}" destId="{7A1DF66A-4692-4FB9-BDC4-65601C94DD58}" srcOrd="6" destOrd="0" presId="urn:microsoft.com/office/officeart/2005/8/layout/venn3"/>
    <dgm:cxn modelId="{6CA0621E-2D95-4FE1-93FA-4E0F93ECDA5C}" type="presParOf" srcId="{7A8A258A-1A57-46D6-8EA7-7871561ED90B}" destId="{C5D24661-C531-4790-9FD7-3207FF963B3F}" srcOrd="7" destOrd="0" presId="urn:microsoft.com/office/officeart/2005/8/layout/venn3"/>
    <dgm:cxn modelId="{EC497C33-A190-4416-AB30-AED4F41D0B8F}" type="presParOf" srcId="{7A8A258A-1A57-46D6-8EA7-7871561ED90B}" destId="{05F61286-8EA7-425C-86D9-4D2832BABC0E}" srcOrd="8"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AF425E-D8B6-44AD-BD7E-4BEE431B9499}">
      <dsp:nvSpPr>
        <dsp:cNvPr id="0" name=""/>
        <dsp:cNvSpPr/>
      </dsp:nvSpPr>
      <dsp:spPr>
        <a:xfrm>
          <a:off x="744" y="609550"/>
          <a:ext cx="1451074" cy="1451074"/>
        </a:xfrm>
        <a:prstGeom prst="ellipse">
          <a:avLst/>
        </a:prstGeom>
        <a:solidFill>
          <a:schemeClr val="accent2">
            <a:alpha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79857" tIns="39370" rIns="79857" bIns="39370" numCol="1" spcCol="1270" anchor="ctr" anchorCtr="0">
          <a:noAutofit/>
        </a:bodyPr>
        <a:lstStyle/>
        <a:p>
          <a:pPr lvl="0" algn="ctr" defTabSz="1377950">
            <a:lnSpc>
              <a:spcPct val="90000"/>
            </a:lnSpc>
            <a:spcBef>
              <a:spcPct val="0"/>
            </a:spcBef>
            <a:spcAft>
              <a:spcPct val="35000"/>
            </a:spcAft>
          </a:pPr>
          <a:r>
            <a:rPr lang="zh-CN" altLang="en-US" sz="3100" kern="1200" dirty="0"/>
            <a:t>领导责任</a:t>
          </a:r>
        </a:p>
      </dsp:txBody>
      <dsp:txXfrm>
        <a:off x="213249" y="822055"/>
        <a:ext cx="1026064" cy="1026064"/>
      </dsp:txXfrm>
    </dsp:sp>
    <dsp:sp modelId="{A65CE009-8F05-4816-88FD-5933F2E99E3A}">
      <dsp:nvSpPr>
        <dsp:cNvPr id="0" name=""/>
        <dsp:cNvSpPr/>
      </dsp:nvSpPr>
      <dsp:spPr>
        <a:xfrm>
          <a:off x="1161603" y="609550"/>
          <a:ext cx="1451074" cy="1451074"/>
        </a:xfrm>
        <a:prstGeom prst="ellipse">
          <a:avLst/>
        </a:prstGeom>
        <a:solidFill>
          <a:schemeClr val="accent3">
            <a:alpha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79857" tIns="39370" rIns="79857" bIns="39370" numCol="1" spcCol="1270" anchor="ctr" anchorCtr="0">
          <a:noAutofit/>
        </a:bodyPr>
        <a:lstStyle/>
        <a:p>
          <a:pPr lvl="0" algn="ctr" defTabSz="1377950">
            <a:lnSpc>
              <a:spcPct val="90000"/>
            </a:lnSpc>
            <a:spcBef>
              <a:spcPct val="0"/>
            </a:spcBef>
            <a:spcAft>
              <a:spcPct val="35000"/>
            </a:spcAft>
          </a:pPr>
          <a:r>
            <a:rPr lang="zh-CN" altLang="en-US" sz="3100" kern="1200" dirty="0"/>
            <a:t>教育责任</a:t>
          </a:r>
        </a:p>
      </dsp:txBody>
      <dsp:txXfrm>
        <a:off x="1374108" y="822055"/>
        <a:ext cx="1026064" cy="1026064"/>
      </dsp:txXfrm>
    </dsp:sp>
    <dsp:sp modelId="{BAB2E66A-CB9E-4689-AA65-FD5746B4835B}">
      <dsp:nvSpPr>
        <dsp:cNvPr id="0" name=""/>
        <dsp:cNvSpPr/>
      </dsp:nvSpPr>
      <dsp:spPr>
        <a:xfrm>
          <a:off x="2322462" y="609550"/>
          <a:ext cx="1451074" cy="1451074"/>
        </a:xfrm>
        <a:prstGeom prst="ellipse">
          <a:avLst/>
        </a:prstGeom>
        <a:solidFill>
          <a:schemeClr val="accent4">
            <a:alpha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79857" tIns="39370" rIns="79857" bIns="39370" numCol="1" spcCol="1270" anchor="ctr" anchorCtr="0">
          <a:noAutofit/>
        </a:bodyPr>
        <a:lstStyle/>
        <a:p>
          <a:pPr lvl="0" algn="ctr" defTabSz="1377950">
            <a:lnSpc>
              <a:spcPct val="90000"/>
            </a:lnSpc>
            <a:spcBef>
              <a:spcPct val="0"/>
            </a:spcBef>
            <a:spcAft>
              <a:spcPct val="35000"/>
            </a:spcAft>
          </a:pPr>
          <a:r>
            <a:rPr lang="zh-CN" altLang="en-US" sz="3100" kern="1200" dirty="0"/>
            <a:t>管理责任</a:t>
          </a:r>
        </a:p>
      </dsp:txBody>
      <dsp:txXfrm>
        <a:off x="2534967" y="822055"/>
        <a:ext cx="1026064" cy="1026064"/>
      </dsp:txXfrm>
    </dsp:sp>
    <dsp:sp modelId="{7A1DF66A-4692-4FB9-BDC4-65601C94DD58}">
      <dsp:nvSpPr>
        <dsp:cNvPr id="0" name=""/>
        <dsp:cNvSpPr/>
      </dsp:nvSpPr>
      <dsp:spPr>
        <a:xfrm>
          <a:off x="3483322" y="609550"/>
          <a:ext cx="1451074" cy="1451074"/>
        </a:xfrm>
        <a:prstGeom prst="ellipse">
          <a:avLst/>
        </a:prstGeom>
        <a:solidFill>
          <a:schemeClr val="accent5">
            <a:alpha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79857" tIns="39370" rIns="79857" bIns="39370" numCol="1" spcCol="1270" anchor="ctr" anchorCtr="0">
          <a:noAutofit/>
        </a:bodyPr>
        <a:lstStyle/>
        <a:p>
          <a:pPr lvl="0" algn="ctr" defTabSz="1377950">
            <a:lnSpc>
              <a:spcPct val="90000"/>
            </a:lnSpc>
            <a:spcBef>
              <a:spcPct val="0"/>
            </a:spcBef>
            <a:spcAft>
              <a:spcPct val="35000"/>
            </a:spcAft>
          </a:pPr>
          <a:r>
            <a:rPr lang="zh-CN" altLang="en-US" sz="3100" kern="1200" dirty="0"/>
            <a:t>督导责任</a:t>
          </a:r>
        </a:p>
      </dsp:txBody>
      <dsp:txXfrm>
        <a:off x="3695827" y="822055"/>
        <a:ext cx="1026064" cy="1026064"/>
      </dsp:txXfrm>
    </dsp:sp>
    <dsp:sp modelId="{05F61286-8EA7-425C-86D9-4D2832BABC0E}">
      <dsp:nvSpPr>
        <dsp:cNvPr id="0" name=""/>
        <dsp:cNvSpPr/>
      </dsp:nvSpPr>
      <dsp:spPr>
        <a:xfrm>
          <a:off x="4644181" y="609550"/>
          <a:ext cx="1451074" cy="1451074"/>
        </a:xfrm>
        <a:prstGeom prst="ellipse">
          <a:avLst/>
        </a:prstGeom>
        <a:solidFill>
          <a:schemeClr val="accent6">
            <a:alpha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79857" tIns="39370" rIns="79857" bIns="39370" numCol="1" spcCol="1270" anchor="ctr" anchorCtr="0">
          <a:noAutofit/>
        </a:bodyPr>
        <a:lstStyle/>
        <a:p>
          <a:pPr lvl="0" algn="ctr" defTabSz="1377950">
            <a:lnSpc>
              <a:spcPct val="90000"/>
            </a:lnSpc>
            <a:spcBef>
              <a:spcPct val="0"/>
            </a:spcBef>
            <a:spcAft>
              <a:spcPct val="35000"/>
            </a:spcAft>
          </a:pPr>
          <a:r>
            <a:rPr lang="zh-CN" altLang="en-US" sz="3100" kern="1200" dirty="0"/>
            <a:t>示范责任</a:t>
          </a:r>
        </a:p>
      </dsp:txBody>
      <dsp:txXfrm>
        <a:off x="4856686" y="822055"/>
        <a:ext cx="1026064" cy="1026064"/>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rgbClr val="CF0F1A"/>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CN" altLang="en-US" dirty="0"/>
              <a:t>单击此处编辑母版标题样式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E8F3FC26-0356-41DF-A381-5FF66EE2DF07}" type="datetimeFigureOut">
              <a:rPr lang="zh-CN" altLang="en-US" smtClean="0"/>
              <a:pPr/>
              <a:t>2016/4/7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454B455F-C0D6-4081-A65D-3FB1D2494915}" type="slidenum">
              <a:rPr lang="zh-CN" altLang="en-US" smtClean="0"/>
              <a:pPr/>
              <a:t>‹#›</a:t>
            </a:fld>
            <a:endParaRPr lang="zh-CN" altLang="en-US"/>
          </a:p>
        </p:txBody>
      </p:sp>
      <p:sp>
        <p:nvSpPr>
          <p:cNvPr id="7" name="任意多边形 6"/>
          <p:cNvSpPr/>
          <p:nvPr userDrawn="1"/>
        </p:nvSpPr>
        <p:spPr>
          <a:xfrm>
            <a:off x="-3353967" y="-1349083"/>
            <a:ext cx="15851934" cy="9718091"/>
          </a:xfrm>
          <a:custGeom>
            <a:avLst/>
            <a:gdLst>
              <a:gd name="connsiteX0" fmla="*/ 8076149 w 15851934"/>
              <a:gd name="connsiteY0" fmla="*/ 5639743 h 8235856"/>
              <a:gd name="connsiteX1" fmla="*/ 8081315 w 15851934"/>
              <a:gd name="connsiteY1" fmla="*/ 5645056 h 8235856"/>
              <a:gd name="connsiteX2" fmla="*/ 8111544 w 15851934"/>
              <a:gd name="connsiteY2" fmla="*/ 5645056 h 8235856"/>
              <a:gd name="connsiteX3" fmla="*/ 8086420 w 15851934"/>
              <a:gd name="connsiteY3" fmla="*/ 5640280 h 8235856"/>
              <a:gd name="connsiteX4" fmla="*/ 13243410 w 15851934"/>
              <a:gd name="connsiteY4" fmla="*/ 0 h 8235856"/>
              <a:gd name="connsiteX5" fmla="*/ 13815463 w 15851934"/>
              <a:gd name="connsiteY5" fmla="*/ 611522 h 8235856"/>
              <a:gd name="connsiteX6" fmla="*/ 8180074 w 15851934"/>
              <a:gd name="connsiteY6" fmla="*/ 5403779 h 8235856"/>
              <a:gd name="connsiteX7" fmla="*/ 14473372 w 15851934"/>
              <a:gd name="connsiteY7" fmla="*/ 1434587 h 8235856"/>
              <a:gd name="connsiteX8" fmla="*/ 14922076 w 15851934"/>
              <a:gd name="connsiteY8" fmla="*/ 2235252 h 8235856"/>
              <a:gd name="connsiteX9" fmla="*/ 8879912 w 15851934"/>
              <a:gd name="connsiteY9" fmla="*/ 5220698 h 8235856"/>
              <a:gd name="connsiteX10" fmla="*/ 15612762 w 15851934"/>
              <a:gd name="connsiteY10" fmla="*/ 3194008 h 8235856"/>
              <a:gd name="connsiteX11" fmla="*/ 15832682 w 15851934"/>
              <a:gd name="connsiteY11" fmla="*/ 4092251 h 8235856"/>
              <a:gd name="connsiteX12" fmla="*/ 8352842 w 15851934"/>
              <a:gd name="connsiteY12" fmla="*/ 5513972 h 8235856"/>
              <a:gd name="connsiteX13" fmla="*/ 15849477 w 15851934"/>
              <a:gd name="connsiteY13" fmla="*/ 5121710 h 8235856"/>
              <a:gd name="connsiteX14" fmla="*/ 15849477 w 15851934"/>
              <a:gd name="connsiteY14" fmla="*/ 5645056 h 8235856"/>
              <a:gd name="connsiteX15" fmla="*/ 15851934 w 15851934"/>
              <a:gd name="connsiteY15" fmla="*/ 5645056 h 8235856"/>
              <a:gd name="connsiteX16" fmla="*/ 15851934 w 15851934"/>
              <a:gd name="connsiteY16" fmla="*/ 8235856 h 8235856"/>
              <a:gd name="connsiteX17" fmla="*/ 16796 w 15851934"/>
              <a:gd name="connsiteY17" fmla="*/ 8235856 h 8235856"/>
              <a:gd name="connsiteX18" fmla="*/ 16796 w 15851934"/>
              <a:gd name="connsiteY18" fmla="*/ 6059811 h 8235856"/>
              <a:gd name="connsiteX19" fmla="*/ 0 w 15851934"/>
              <a:gd name="connsiteY19" fmla="*/ 6060690 h 8235856"/>
              <a:gd name="connsiteX20" fmla="*/ 0 w 15851934"/>
              <a:gd name="connsiteY20" fmla="*/ 5135916 h 8235856"/>
              <a:gd name="connsiteX21" fmla="*/ 7496637 w 15851934"/>
              <a:gd name="connsiteY21" fmla="*/ 5528178 h 8235856"/>
              <a:gd name="connsiteX22" fmla="*/ 16795 w 15851934"/>
              <a:gd name="connsiteY22" fmla="*/ 4106457 h 8235856"/>
              <a:gd name="connsiteX23" fmla="*/ 236716 w 15851934"/>
              <a:gd name="connsiteY23" fmla="*/ 3208214 h 8235856"/>
              <a:gd name="connsiteX24" fmla="*/ 6969566 w 15851934"/>
              <a:gd name="connsiteY24" fmla="*/ 5234904 h 8235856"/>
              <a:gd name="connsiteX25" fmla="*/ 927402 w 15851934"/>
              <a:gd name="connsiteY25" fmla="*/ 2249458 h 8235856"/>
              <a:gd name="connsiteX26" fmla="*/ 1376105 w 15851934"/>
              <a:gd name="connsiteY26" fmla="*/ 1448793 h 8235856"/>
              <a:gd name="connsiteX27" fmla="*/ 7669406 w 15851934"/>
              <a:gd name="connsiteY27" fmla="*/ 5417986 h 8235856"/>
              <a:gd name="connsiteX28" fmla="*/ 2034015 w 15851934"/>
              <a:gd name="connsiteY28" fmla="*/ 625728 h 8235856"/>
              <a:gd name="connsiteX29" fmla="*/ 2606068 w 15851934"/>
              <a:gd name="connsiteY29" fmla="*/ 14206 h 8235856"/>
              <a:gd name="connsiteX30" fmla="*/ 7712432 w 15851934"/>
              <a:gd name="connsiteY30" fmla="*/ 5265689 h 8235856"/>
              <a:gd name="connsiteX31" fmla="*/ 4418403 w 15851934"/>
              <a:gd name="connsiteY31" fmla="*/ 639914 h 8235856"/>
              <a:gd name="connsiteX32" fmla="*/ 4978522 w 15851934"/>
              <a:gd name="connsiteY32" fmla="*/ 281508 h 8235856"/>
              <a:gd name="connsiteX33" fmla="*/ 7747421 w 15851934"/>
              <a:gd name="connsiteY33" fmla="*/ 5121457 h 8235856"/>
              <a:gd name="connsiteX34" fmla="*/ 6104263 w 15851934"/>
              <a:gd name="connsiteY34" fmla="*/ 542729 h 8235856"/>
              <a:gd name="connsiteX35" fmla="*/ 6644278 w 15851934"/>
              <a:gd name="connsiteY35" fmla="*/ 376062 h 8235856"/>
              <a:gd name="connsiteX36" fmla="*/ 7852328 w 15851934"/>
              <a:gd name="connsiteY36" fmla="*/ 5026236 h 8235856"/>
              <a:gd name="connsiteX37" fmla="*/ 7641387 w 15851934"/>
              <a:gd name="connsiteY37" fmla="*/ 361856 h 8235856"/>
              <a:gd name="connsiteX38" fmla="*/ 8206535 w 15851934"/>
              <a:gd name="connsiteY38" fmla="*/ 361856 h 8235856"/>
              <a:gd name="connsiteX39" fmla="*/ 7996045 w 15851934"/>
              <a:gd name="connsiteY39" fmla="*/ 5016284 h 8235856"/>
              <a:gd name="connsiteX40" fmla="*/ 9205201 w 15851934"/>
              <a:gd name="connsiteY40" fmla="*/ 361856 h 8235856"/>
              <a:gd name="connsiteX41" fmla="*/ 9745216 w 15851934"/>
              <a:gd name="connsiteY41" fmla="*/ 528523 h 8235856"/>
              <a:gd name="connsiteX42" fmla="*/ 8102056 w 15851934"/>
              <a:gd name="connsiteY42" fmla="*/ 5107252 h 8235856"/>
              <a:gd name="connsiteX43" fmla="*/ 10870957 w 15851934"/>
              <a:gd name="connsiteY43" fmla="*/ 267302 h 8235856"/>
              <a:gd name="connsiteX44" fmla="*/ 11431075 w 15851934"/>
              <a:gd name="connsiteY44" fmla="*/ 625708 h 8235856"/>
              <a:gd name="connsiteX45" fmla="*/ 8137046 w 15851934"/>
              <a:gd name="connsiteY45" fmla="*/ 5251483 h 8235856"/>
              <a:gd name="connsiteX0" fmla="*/ 8086420 w 15851934"/>
              <a:gd name="connsiteY0" fmla="*/ 5640280 h 8235856"/>
              <a:gd name="connsiteX1" fmla="*/ 8081315 w 15851934"/>
              <a:gd name="connsiteY1" fmla="*/ 5645056 h 8235856"/>
              <a:gd name="connsiteX2" fmla="*/ 8111544 w 15851934"/>
              <a:gd name="connsiteY2" fmla="*/ 5645056 h 8235856"/>
              <a:gd name="connsiteX3" fmla="*/ 8086420 w 15851934"/>
              <a:gd name="connsiteY3" fmla="*/ 5640280 h 8235856"/>
              <a:gd name="connsiteX4" fmla="*/ 13243410 w 15851934"/>
              <a:gd name="connsiteY4" fmla="*/ 0 h 8235856"/>
              <a:gd name="connsiteX5" fmla="*/ 13815463 w 15851934"/>
              <a:gd name="connsiteY5" fmla="*/ 611522 h 8235856"/>
              <a:gd name="connsiteX6" fmla="*/ 8180074 w 15851934"/>
              <a:gd name="connsiteY6" fmla="*/ 5403779 h 8235856"/>
              <a:gd name="connsiteX7" fmla="*/ 14473372 w 15851934"/>
              <a:gd name="connsiteY7" fmla="*/ 1434587 h 8235856"/>
              <a:gd name="connsiteX8" fmla="*/ 14922076 w 15851934"/>
              <a:gd name="connsiteY8" fmla="*/ 2235252 h 8235856"/>
              <a:gd name="connsiteX9" fmla="*/ 8879912 w 15851934"/>
              <a:gd name="connsiteY9" fmla="*/ 5220698 h 8235856"/>
              <a:gd name="connsiteX10" fmla="*/ 15612762 w 15851934"/>
              <a:gd name="connsiteY10" fmla="*/ 3194008 h 8235856"/>
              <a:gd name="connsiteX11" fmla="*/ 15832682 w 15851934"/>
              <a:gd name="connsiteY11" fmla="*/ 4092251 h 8235856"/>
              <a:gd name="connsiteX12" fmla="*/ 8352842 w 15851934"/>
              <a:gd name="connsiteY12" fmla="*/ 5513972 h 8235856"/>
              <a:gd name="connsiteX13" fmla="*/ 15849477 w 15851934"/>
              <a:gd name="connsiteY13" fmla="*/ 5121710 h 8235856"/>
              <a:gd name="connsiteX14" fmla="*/ 15849477 w 15851934"/>
              <a:gd name="connsiteY14" fmla="*/ 5645056 h 8235856"/>
              <a:gd name="connsiteX15" fmla="*/ 15851934 w 15851934"/>
              <a:gd name="connsiteY15" fmla="*/ 5645056 h 8235856"/>
              <a:gd name="connsiteX16" fmla="*/ 15851934 w 15851934"/>
              <a:gd name="connsiteY16" fmla="*/ 8235856 h 8235856"/>
              <a:gd name="connsiteX17" fmla="*/ 16796 w 15851934"/>
              <a:gd name="connsiteY17" fmla="*/ 8235856 h 8235856"/>
              <a:gd name="connsiteX18" fmla="*/ 16796 w 15851934"/>
              <a:gd name="connsiteY18" fmla="*/ 6059811 h 8235856"/>
              <a:gd name="connsiteX19" fmla="*/ 0 w 15851934"/>
              <a:gd name="connsiteY19" fmla="*/ 6060690 h 8235856"/>
              <a:gd name="connsiteX20" fmla="*/ 0 w 15851934"/>
              <a:gd name="connsiteY20" fmla="*/ 5135916 h 8235856"/>
              <a:gd name="connsiteX21" fmla="*/ 7496637 w 15851934"/>
              <a:gd name="connsiteY21" fmla="*/ 5528178 h 8235856"/>
              <a:gd name="connsiteX22" fmla="*/ 16795 w 15851934"/>
              <a:gd name="connsiteY22" fmla="*/ 4106457 h 8235856"/>
              <a:gd name="connsiteX23" fmla="*/ 236716 w 15851934"/>
              <a:gd name="connsiteY23" fmla="*/ 3208214 h 8235856"/>
              <a:gd name="connsiteX24" fmla="*/ 6969566 w 15851934"/>
              <a:gd name="connsiteY24" fmla="*/ 5234904 h 8235856"/>
              <a:gd name="connsiteX25" fmla="*/ 927402 w 15851934"/>
              <a:gd name="connsiteY25" fmla="*/ 2249458 h 8235856"/>
              <a:gd name="connsiteX26" fmla="*/ 1376105 w 15851934"/>
              <a:gd name="connsiteY26" fmla="*/ 1448793 h 8235856"/>
              <a:gd name="connsiteX27" fmla="*/ 7669406 w 15851934"/>
              <a:gd name="connsiteY27" fmla="*/ 5417986 h 8235856"/>
              <a:gd name="connsiteX28" fmla="*/ 2034015 w 15851934"/>
              <a:gd name="connsiteY28" fmla="*/ 625728 h 8235856"/>
              <a:gd name="connsiteX29" fmla="*/ 2606068 w 15851934"/>
              <a:gd name="connsiteY29" fmla="*/ 14206 h 8235856"/>
              <a:gd name="connsiteX30" fmla="*/ 7712432 w 15851934"/>
              <a:gd name="connsiteY30" fmla="*/ 5265689 h 8235856"/>
              <a:gd name="connsiteX31" fmla="*/ 4418403 w 15851934"/>
              <a:gd name="connsiteY31" fmla="*/ 639914 h 8235856"/>
              <a:gd name="connsiteX32" fmla="*/ 4978522 w 15851934"/>
              <a:gd name="connsiteY32" fmla="*/ 281508 h 8235856"/>
              <a:gd name="connsiteX33" fmla="*/ 7747421 w 15851934"/>
              <a:gd name="connsiteY33" fmla="*/ 5121457 h 8235856"/>
              <a:gd name="connsiteX34" fmla="*/ 6104263 w 15851934"/>
              <a:gd name="connsiteY34" fmla="*/ 542729 h 8235856"/>
              <a:gd name="connsiteX35" fmla="*/ 6644278 w 15851934"/>
              <a:gd name="connsiteY35" fmla="*/ 376062 h 8235856"/>
              <a:gd name="connsiteX36" fmla="*/ 7852328 w 15851934"/>
              <a:gd name="connsiteY36" fmla="*/ 5026236 h 8235856"/>
              <a:gd name="connsiteX37" fmla="*/ 7641387 w 15851934"/>
              <a:gd name="connsiteY37" fmla="*/ 361856 h 8235856"/>
              <a:gd name="connsiteX38" fmla="*/ 8206535 w 15851934"/>
              <a:gd name="connsiteY38" fmla="*/ 361856 h 8235856"/>
              <a:gd name="connsiteX39" fmla="*/ 7996045 w 15851934"/>
              <a:gd name="connsiteY39" fmla="*/ 5016284 h 8235856"/>
              <a:gd name="connsiteX40" fmla="*/ 9205201 w 15851934"/>
              <a:gd name="connsiteY40" fmla="*/ 361856 h 8235856"/>
              <a:gd name="connsiteX41" fmla="*/ 9745216 w 15851934"/>
              <a:gd name="connsiteY41" fmla="*/ 528523 h 8235856"/>
              <a:gd name="connsiteX42" fmla="*/ 8102056 w 15851934"/>
              <a:gd name="connsiteY42" fmla="*/ 5107252 h 8235856"/>
              <a:gd name="connsiteX43" fmla="*/ 10870957 w 15851934"/>
              <a:gd name="connsiteY43" fmla="*/ 267302 h 8235856"/>
              <a:gd name="connsiteX44" fmla="*/ 11431075 w 15851934"/>
              <a:gd name="connsiteY44" fmla="*/ 625708 h 8235856"/>
              <a:gd name="connsiteX45" fmla="*/ 8137046 w 15851934"/>
              <a:gd name="connsiteY45" fmla="*/ 5251483 h 8235856"/>
              <a:gd name="connsiteX46" fmla="*/ 13243410 w 15851934"/>
              <a:gd name="connsiteY46" fmla="*/ 0 h 8235856"/>
              <a:gd name="connsiteX0" fmla="*/ 8111544 w 15851934"/>
              <a:gd name="connsiteY0" fmla="*/ 5645056 h 8235856"/>
              <a:gd name="connsiteX1" fmla="*/ 8081315 w 15851934"/>
              <a:gd name="connsiteY1" fmla="*/ 5645056 h 8235856"/>
              <a:gd name="connsiteX2" fmla="*/ 8111544 w 15851934"/>
              <a:gd name="connsiteY2" fmla="*/ 5645056 h 8235856"/>
              <a:gd name="connsiteX3" fmla="*/ 13243410 w 15851934"/>
              <a:gd name="connsiteY3" fmla="*/ 0 h 8235856"/>
              <a:gd name="connsiteX4" fmla="*/ 13815463 w 15851934"/>
              <a:gd name="connsiteY4" fmla="*/ 611522 h 8235856"/>
              <a:gd name="connsiteX5" fmla="*/ 8180074 w 15851934"/>
              <a:gd name="connsiteY5" fmla="*/ 5403779 h 8235856"/>
              <a:gd name="connsiteX6" fmla="*/ 14473372 w 15851934"/>
              <a:gd name="connsiteY6" fmla="*/ 1434587 h 8235856"/>
              <a:gd name="connsiteX7" fmla="*/ 14922076 w 15851934"/>
              <a:gd name="connsiteY7" fmla="*/ 2235252 h 8235856"/>
              <a:gd name="connsiteX8" fmla="*/ 8879912 w 15851934"/>
              <a:gd name="connsiteY8" fmla="*/ 5220698 h 8235856"/>
              <a:gd name="connsiteX9" fmla="*/ 15612762 w 15851934"/>
              <a:gd name="connsiteY9" fmla="*/ 3194008 h 8235856"/>
              <a:gd name="connsiteX10" fmla="*/ 15832682 w 15851934"/>
              <a:gd name="connsiteY10" fmla="*/ 4092251 h 8235856"/>
              <a:gd name="connsiteX11" fmla="*/ 8352842 w 15851934"/>
              <a:gd name="connsiteY11" fmla="*/ 5513972 h 8235856"/>
              <a:gd name="connsiteX12" fmla="*/ 15849477 w 15851934"/>
              <a:gd name="connsiteY12" fmla="*/ 5121710 h 8235856"/>
              <a:gd name="connsiteX13" fmla="*/ 15849477 w 15851934"/>
              <a:gd name="connsiteY13" fmla="*/ 5645056 h 8235856"/>
              <a:gd name="connsiteX14" fmla="*/ 15851934 w 15851934"/>
              <a:gd name="connsiteY14" fmla="*/ 5645056 h 8235856"/>
              <a:gd name="connsiteX15" fmla="*/ 15851934 w 15851934"/>
              <a:gd name="connsiteY15" fmla="*/ 8235856 h 8235856"/>
              <a:gd name="connsiteX16" fmla="*/ 16796 w 15851934"/>
              <a:gd name="connsiteY16" fmla="*/ 8235856 h 8235856"/>
              <a:gd name="connsiteX17" fmla="*/ 16796 w 15851934"/>
              <a:gd name="connsiteY17" fmla="*/ 6059811 h 8235856"/>
              <a:gd name="connsiteX18" fmla="*/ 0 w 15851934"/>
              <a:gd name="connsiteY18" fmla="*/ 6060690 h 8235856"/>
              <a:gd name="connsiteX19" fmla="*/ 0 w 15851934"/>
              <a:gd name="connsiteY19" fmla="*/ 5135916 h 8235856"/>
              <a:gd name="connsiteX20" fmla="*/ 7496637 w 15851934"/>
              <a:gd name="connsiteY20" fmla="*/ 5528178 h 8235856"/>
              <a:gd name="connsiteX21" fmla="*/ 16795 w 15851934"/>
              <a:gd name="connsiteY21" fmla="*/ 4106457 h 8235856"/>
              <a:gd name="connsiteX22" fmla="*/ 236716 w 15851934"/>
              <a:gd name="connsiteY22" fmla="*/ 3208214 h 8235856"/>
              <a:gd name="connsiteX23" fmla="*/ 6969566 w 15851934"/>
              <a:gd name="connsiteY23" fmla="*/ 5234904 h 8235856"/>
              <a:gd name="connsiteX24" fmla="*/ 927402 w 15851934"/>
              <a:gd name="connsiteY24" fmla="*/ 2249458 h 8235856"/>
              <a:gd name="connsiteX25" fmla="*/ 1376105 w 15851934"/>
              <a:gd name="connsiteY25" fmla="*/ 1448793 h 8235856"/>
              <a:gd name="connsiteX26" fmla="*/ 7669406 w 15851934"/>
              <a:gd name="connsiteY26" fmla="*/ 5417986 h 8235856"/>
              <a:gd name="connsiteX27" fmla="*/ 2034015 w 15851934"/>
              <a:gd name="connsiteY27" fmla="*/ 625728 h 8235856"/>
              <a:gd name="connsiteX28" fmla="*/ 2606068 w 15851934"/>
              <a:gd name="connsiteY28" fmla="*/ 14206 h 8235856"/>
              <a:gd name="connsiteX29" fmla="*/ 7712432 w 15851934"/>
              <a:gd name="connsiteY29" fmla="*/ 5265689 h 8235856"/>
              <a:gd name="connsiteX30" fmla="*/ 4418403 w 15851934"/>
              <a:gd name="connsiteY30" fmla="*/ 639914 h 8235856"/>
              <a:gd name="connsiteX31" fmla="*/ 4978522 w 15851934"/>
              <a:gd name="connsiteY31" fmla="*/ 281508 h 8235856"/>
              <a:gd name="connsiteX32" fmla="*/ 7747421 w 15851934"/>
              <a:gd name="connsiteY32" fmla="*/ 5121457 h 8235856"/>
              <a:gd name="connsiteX33" fmla="*/ 6104263 w 15851934"/>
              <a:gd name="connsiteY33" fmla="*/ 542729 h 8235856"/>
              <a:gd name="connsiteX34" fmla="*/ 6644278 w 15851934"/>
              <a:gd name="connsiteY34" fmla="*/ 376062 h 8235856"/>
              <a:gd name="connsiteX35" fmla="*/ 7852328 w 15851934"/>
              <a:gd name="connsiteY35" fmla="*/ 5026236 h 8235856"/>
              <a:gd name="connsiteX36" fmla="*/ 7641387 w 15851934"/>
              <a:gd name="connsiteY36" fmla="*/ 361856 h 8235856"/>
              <a:gd name="connsiteX37" fmla="*/ 8206535 w 15851934"/>
              <a:gd name="connsiteY37" fmla="*/ 361856 h 8235856"/>
              <a:gd name="connsiteX38" fmla="*/ 7996045 w 15851934"/>
              <a:gd name="connsiteY38" fmla="*/ 5016284 h 8235856"/>
              <a:gd name="connsiteX39" fmla="*/ 9205201 w 15851934"/>
              <a:gd name="connsiteY39" fmla="*/ 361856 h 8235856"/>
              <a:gd name="connsiteX40" fmla="*/ 9745216 w 15851934"/>
              <a:gd name="connsiteY40" fmla="*/ 528523 h 8235856"/>
              <a:gd name="connsiteX41" fmla="*/ 8102056 w 15851934"/>
              <a:gd name="connsiteY41" fmla="*/ 5107252 h 8235856"/>
              <a:gd name="connsiteX42" fmla="*/ 10870957 w 15851934"/>
              <a:gd name="connsiteY42" fmla="*/ 267302 h 8235856"/>
              <a:gd name="connsiteX43" fmla="*/ 11431075 w 15851934"/>
              <a:gd name="connsiteY43" fmla="*/ 625708 h 8235856"/>
              <a:gd name="connsiteX44" fmla="*/ 8137046 w 15851934"/>
              <a:gd name="connsiteY44" fmla="*/ 5251483 h 8235856"/>
              <a:gd name="connsiteX45" fmla="*/ 13243410 w 15851934"/>
              <a:gd name="connsiteY45" fmla="*/ 0 h 8235856"/>
              <a:gd name="connsiteX0" fmla="*/ 13243410 w 15851934"/>
              <a:gd name="connsiteY0" fmla="*/ 0 h 8235856"/>
              <a:gd name="connsiteX1" fmla="*/ 13815463 w 15851934"/>
              <a:gd name="connsiteY1" fmla="*/ 611522 h 8235856"/>
              <a:gd name="connsiteX2" fmla="*/ 8180074 w 15851934"/>
              <a:gd name="connsiteY2" fmla="*/ 5403779 h 8235856"/>
              <a:gd name="connsiteX3" fmla="*/ 14473372 w 15851934"/>
              <a:gd name="connsiteY3" fmla="*/ 1434587 h 8235856"/>
              <a:gd name="connsiteX4" fmla="*/ 14922076 w 15851934"/>
              <a:gd name="connsiteY4" fmla="*/ 2235252 h 8235856"/>
              <a:gd name="connsiteX5" fmla="*/ 8879912 w 15851934"/>
              <a:gd name="connsiteY5" fmla="*/ 5220698 h 8235856"/>
              <a:gd name="connsiteX6" fmla="*/ 15612762 w 15851934"/>
              <a:gd name="connsiteY6" fmla="*/ 3194008 h 8235856"/>
              <a:gd name="connsiteX7" fmla="*/ 15832682 w 15851934"/>
              <a:gd name="connsiteY7" fmla="*/ 4092251 h 8235856"/>
              <a:gd name="connsiteX8" fmla="*/ 8352842 w 15851934"/>
              <a:gd name="connsiteY8" fmla="*/ 5513972 h 8235856"/>
              <a:gd name="connsiteX9" fmla="*/ 15849477 w 15851934"/>
              <a:gd name="connsiteY9" fmla="*/ 5121710 h 8235856"/>
              <a:gd name="connsiteX10" fmla="*/ 15849477 w 15851934"/>
              <a:gd name="connsiteY10" fmla="*/ 5645056 h 8235856"/>
              <a:gd name="connsiteX11" fmla="*/ 15851934 w 15851934"/>
              <a:gd name="connsiteY11" fmla="*/ 5645056 h 8235856"/>
              <a:gd name="connsiteX12" fmla="*/ 15851934 w 15851934"/>
              <a:gd name="connsiteY12" fmla="*/ 8235856 h 8235856"/>
              <a:gd name="connsiteX13" fmla="*/ 16796 w 15851934"/>
              <a:gd name="connsiteY13" fmla="*/ 8235856 h 8235856"/>
              <a:gd name="connsiteX14" fmla="*/ 16796 w 15851934"/>
              <a:gd name="connsiteY14" fmla="*/ 6059811 h 8235856"/>
              <a:gd name="connsiteX15" fmla="*/ 0 w 15851934"/>
              <a:gd name="connsiteY15" fmla="*/ 6060690 h 8235856"/>
              <a:gd name="connsiteX16" fmla="*/ 0 w 15851934"/>
              <a:gd name="connsiteY16" fmla="*/ 5135916 h 8235856"/>
              <a:gd name="connsiteX17" fmla="*/ 7496637 w 15851934"/>
              <a:gd name="connsiteY17" fmla="*/ 5528178 h 8235856"/>
              <a:gd name="connsiteX18" fmla="*/ 16795 w 15851934"/>
              <a:gd name="connsiteY18" fmla="*/ 4106457 h 8235856"/>
              <a:gd name="connsiteX19" fmla="*/ 236716 w 15851934"/>
              <a:gd name="connsiteY19" fmla="*/ 3208214 h 8235856"/>
              <a:gd name="connsiteX20" fmla="*/ 6969566 w 15851934"/>
              <a:gd name="connsiteY20" fmla="*/ 5234904 h 8235856"/>
              <a:gd name="connsiteX21" fmla="*/ 927402 w 15851934"/>
              <a:gd name="connsiteY21" fmla="*/ 2249458 h 8235856"/>
              <a:gd name="connsiteX22" fmla="*/ 1376105 w 15851934"/>
              <a:gd name="connsiteY22" fmla="*/ 1448793 h 8235856"/>
              <a:gd name="connsiteX23" fmla="*/ 7669406 w 15851934"/>
              <a:gd name="connsiteY23" fmla="*/ 5417986 h 8235856"/>
              <a:gd name="connsiteX24" fmla="*/ 2034015 w 15851934"/>
              <a:gd name="connsiteY24" fmla="*/ 625728 h 8235856"/>
              <a:gd name="connsiteX25" fmla="*/ 2606068 w 15851934"/>
              <a:gd name="connsiteY25" fmla="*/ 14206 h 8235856"/>
              <a:gd name="connsiteX26" fmla="*/ 7712432 w 15851934"/>
              <a:gd name="connsiteY26" fmla="*/ 5265689 h 8235856"/>
              <a:gd name="connsiteX27" fmla="*/ 4418403 w 15851934"/>
              <a:gd name="connsiteY27" fmla="*/ 639914 h 8235856"/>
              <a:gd name="connsiteX28" fmla="*/ 4978522 w 15851934"/>
              <a:gd name="connsiteY28" fmla="*/ 281508 h 8235856"/>
              <a:gd name="connsiteX29" fmla="*/ 7747421 w 15851934"/>
              <a:gd name="connsiteY29" fmla="*/ 5121457 h 8235856"/>
              <a:gd name="connsiteX30" fmla="*/ 6104263 w 15851934"/>
              <a:gd name="connsiteY30" fmla="*/ 542729 h 8235856"/>
              <a:gd name="connsiteX31" fmla="*/ 6644278 w 15851934"/>
              <a:gd name="connsiteY31" fmla="*/ 376062 h 8235856"/>
              <a:gd name="connsiteX32" fmla="*/ 7852328 w 15851934"/>
              <a:gd name="connsiteY32" fmla="*/ 5026236 h 8235856"/>
              <a:gd name="connsiteX33" fmla="*/ 7641387 w 15851934"/>
              <a:gd name="connsiteY33" fmla="*/ 361856 h 8235856"/>
              <a:gd name="connsiteX34" fmla="*/ 8206535 w 15851934"/>
              <a:gd name="connsiteY34" fmla="*/ 361856 h 8235856"/>
              <a:gd name="connsiteX35" fmla="*/ 7996045 w 15851934"/>
              <a:gd name="connsiteY35" fmla="*/ 5016284 h 8235856"/>
              <a:gd name="connsiteX36" fmla="*/ 9205201 w 15851934"/>
              <a:gd name="connsiteY36" fmla="*/ 361856 h 8235856"/>
              <a:gd name="connsiteX37" fmla="*/ 9745216 w 15851934"/>
              <a:gd name="connsiteY37" fmla="*/ 528523 h 8235856"/>
              <a:gd name="connsiteX38" fmla="*/ 8102056 w 15851934"/>
              <a:gd name="connsiteY38" fmla="*/ 5107252 h 8235856"/>
              <a:gd name="connsiteX39" fmla="*/ 10870957 w 15851934"/>
              <a:gd name="connsiteY39" fmla="*/ 267302 h 8235856"/>
              <a:gd name="connsiteX40" fmla="*/ 11431075 w 15851934"/>
              <a:gd name="connsiteY40" fmla="*/ 625708 h 8235856"/>
              <a:gd name="connsiteX41" fmla="*/ 8137046 w 15851934"/>
              <a:gd name="connsiteY41" fmla="*/ 5251483 h 8235856"/>
              <a:gd name="connsiteX42" fmla="*/ 13243410 w 15851934"/>
              <a:gd name="connsiteY42" fmla="*/ 0 h 8235856"/>
              <a:gd name="connsiteX0" fmla="*/ 13243410 w 15851934"/>
              <a:gd name="connsiteY0" fmla="*/ 0 h 8235856"/>
              <a:gd name="connsiteX1" fmla="*/ 13815463 w 15851934"/>
              <a:gd name="connsiteY1" fmla="*/ 611522 h 8235856"/>
              <a:gd name="connsiteX2" fmla="*/ 8180074 w 15851934"/>
              <a:gd name="connsiteY2" fmla="*/ 5403779 h 8235856"/>
              <a:gd name="connsiteX3" fmla="*/ 14473372 w 15851934"/>
              <a:gd name="connsiteY3" fmla="*/ 1434587 h 8235856"/>
              <a:gd name="connsiteX4" fmla="*/ 14922076 w 15851934"/>
              <a:gd name="connsiteY4" fmla="*/ 2235252 h 8235856"/>
              <a:gd name="connsiteX5" fmla="*/ 8879912 w 15851934"/>
              <a:gd name="connsiteY5" fmla="*/ 5220698 h 8235856"/>
              <a:gd name="connsiteX6" fmla="*/ 15612762 w 15851934"/>
              <a:gd name="connsiteY6" fmla="*/ 3194008 h 8235856"/>
              <a:gd name="connsiteX7" fmla="*/ 15832682 w 15851934"/>
              <a:gd name="connsiteY7" fmla="*/ 4092251 h 8235856"/>
              <a:gd name="connsiteX8" fmla="*/ 8352842 w 15851934"/>
              <a:gd name="connsiteY8" fmla="*/ 5513972 h 8235856"/>
              <a:gd name="connsiteX9" fmla="*/ 15849477 w 15851934"/>
              <a:gd name="connsiteY9" fmla="*/ 5121710 h 8235856"/>
              <a:gd name="connsiteX10" fmla="*/ 15849477 w 15851934"/>
              <a:gd name="connsiteY10" fmla="*/ 5645056 h 8235856"/>
              <a:gd name="connsiteX11" fmla="*/ 15851934 w 15851934"/>
              <a:gd name="connsiteY11" fmla="*/ 5645056 h 8235856"/>
              <a:gd name="connsiteX12" fmla="*/ 15851934 w 15851934"/>
              <a:gd name="connsiteY12" fmla="*/ 8235856 h 8235856"/>
              <a:gd name="connsiteX13" fmla="*/ 16796 w 15851934"/>
              <a:gd name="connsiteY13" fmla="*/ 8235856 h 8235856"/>
              <a:gd name="connsiteX14" fmla="*/ 16796 w 15851934"/>
              <a:gd name="connsiteY14" fmla="*/ 6059811 h 8235856"/>
              <a:gd name="connsiteX15" fmla="*/ 0 w 15851934"/>
              <a:gd name="connsiteY15" fmla="*/ 6060690 h 8235856"/>
              <a:gd name="connsiteX16" fmla="*/ 0 w 15851934"/>
              <a:gd name="connsiteY16" fmla="*/ 5135916 h 8235856"/>
              <a:gd name="connsiteX17" fmla="*/ 7163262 w 15851934"/>
              <a:gd name="connsiteY17" fmla="*/ 5461503 h 8235856"/>
              <a:gd name="connsiteX18" fmla="*/ 16795 w 15851934"/>
              <a:gd name="connsiteY18" fmla="*/ 4106457 h 8235856"/>
              <a:gd name="connsiteX19" fmla="*/ 236716 w 15851934"/>
              <a:gd name="connsiteY19" fmla="*/ 3208214 h 8235856"/>
              <a:gd name="connsiteX20" fmla="*/ 6969566 w 15851934"/>
              <a:gd name="connsiteY20" fmla="*/ 5234904 h 8235856"/>
              <a:gd name="connsiteX21" fmla="*/ 927402 w 15851934"/>
              <a:gd name="connsiteY21" fmla="*/ 2249458 h 8235856"/>
              <a:gd name="connsiteX22" fmla="*/ 1376105 w 15851934"/>
              <a:gd name="connsiteY22" fmla="*/ 1448793 h 8235856"/>
              <a:gd name="connsiteX23" fmla="*/ 7669406 w 15851934"/>
              <a:gd name="connsiteY23" fmla="*/ 5417986 h 8235856"/>
              <a:gd name="connsiteX24" fmla="*/ 2034015 w 15851934"/>
              <a:gd name="connsiteY24" fmla="*/ 625728 h 8235856"/>
              <a:gd name="connsiteX25" fmla="*/ 2606068 w 15851934"/>
              <a:gd name="connsiteY25" fmla="*/ 14206 h 8235856"/>
              <a:gd name="connsiteX26" fmla="*/ 7712432 w 15851934"/>
              <a:gd name="connsiteY26" fmla="*/ 5265689 h 8235856"/>
              <a:gd name="connsiteX27" fmla="*/ 4418403 w 15851934"/>
              <a:gd name="connsiteY27" fmla="*/ 639914 h 8235856"/>
              <a:gd name="connsiteX28" fmla="*/ 4978522 w 15851934"/>
              <a:gd name="connsiteY28" fmla="*/ 281508 h 8235856"/>
              <a:gd name="connsiteX29" fmla="*/ 7747421 w 15851934"/>
              <a:gd name="connsiteY29" fmla="*/ 5121457 h 8235856"/>
              <a:gd name="connsiteX30" fmla="*/ 6104263 w 15851934"/>
              <a:gd name="connsiteY30" fmla="*/ 542729 h 8235856"/>
              <a:gd name="connsiteX31" fmla="*/ 6644278 w 15851934"/>
              <a:gd name="connsiteY31" fmla="*/ 376062 h 8235856"/>
              <a:gd name="connsiteX32" fmla="*/ 7852328 w 15851934"/>
              <a:gd name="connsiteY32" fmla="*/ 5026236 h 8235856"/>
              <a:gd name="connsiteX33" fmla="*/ 7641387 w 15851934"/>
              <a:gd name="connsiteY33" fmla="*/ 361856 h 8235856"/>
              <a:gd name="connsiteX34" fmla="*/ 8206535 w 15851934"/>
              <a:gd name="connsiteY34" fmla="*/ 361856 h 8235856"/>
              <a:gd name="connsiteX35" fmla="*/ 7996045 w 15851934"/>
              <a:gd name="connsiteY35" fmla="*/ 5016284 h 8235856"/>
              <a:gd name="connsiteX36" fmla="*/ 9205201 w 15851934"/>
              <a:gd name="connsiteY36" fmla="*/ 361856 h 8235856"/>
              <a:gd name="connsiteX37" fmla="*/ 9745216 w 15851934"/>
              <a:gd name="connsiteY37" fmla="*/ 528523 h 8235856"/>
              <a:gd name="connsiteX38" fmla="*/ 8102056 w 15851934"/>
              <a:gd name="connsiteY38" fmla="*/ 5107252 h 8235856"/>
              <a:gd name="connsiteX39" fmla="*/ 10870957 w 15851934"/>
              <a:gd name="connsiteY39" fmla="*/ 267302 h 8235856"/>
              <a:gd name="connsiteX40" fmla="*/ 11431075 w 15851934"/>
              <a:gd name="connsiteY40" fmla="*/ 625708 h 8235856"/>
              <a:gd name="connsiteX41" fmla="*/ 8137046 w 15851934"/>
              <a:gd name="connsiteY41" fmla="*/ 5251483 h 8235856"/>
              <a:gd name="connsiteX42" fmla="*/ 13243410 w 15851934"/>
              <a:gd name="connsiteY42" fmla="*/ 0 h 8235856"/>
              <a:gd name="connsiteX0" fmla="*/ 13243410 w 15851934"/>
              <a:gd name="connsiteY0" fmla="*/ 0 h 8235856"/>
              <a:gd name="connsiteX1" fmla="*/ 13815463 w 15851934"/>
              <a:gd name="connsiteY1" fmla="*/ 611522 h 8235856"/>
              <a:gd name="connsiteX2" fmla="*/ 8180074 w 15851934"/>
              <a:gd name="connsiteY2" fmla="*/ 5403779 h 8235856"/>
              <a:gd name="connsiteX3" fmla="*/ 14473372 w 15851934"/>
              <a:gd name="connsiteY3" fmla="*/ 1434587 h 8235856"/>
              <a:gd name="connsiteX4" fmla="*/ 14922076 w 15851934"/>
              <a:gd name="connsiteY4" fmla="*/ 2235252 h 8235856"/>
              <a:gd name="connsiteX5" fmla="*/ 8879912 w 15851934"/>
              <a:gd name="connsiteY5" fmla="*/ 5220698 h 8235856"/>
              <a:gd name="connsiteX6" fmla="*/ 15612762 w 15851934"/>
              <a:gd name="connsiteY6" fmla="*/ 3194008 h 8235856"/>
              <a:gd name="connsiteX7" fmla="*/ 15832682 w 15851934"/>
              <a:gd name="connsiteY7" fmla="*/ 4092251 h 8235856"/>
              <a:gd name="connsiteX8" fmla="*/ 8324267 w 15851934"/>
              <a:gd name="connsiteY8" fmla="*/ 5533022 h 8235856"/>
              <a:gd name="connsiteX9" fmla="*/ 15849477 w 15851934"/>
              <a:gd name="connsiteY9" fmla="*/ 5121710 h 8235856"/>
              <a:gd name="connsiteX10" fmla="*/ 15849477 w 15851934"/>
              <a:gd name="connsiteY10" fmla="*/ 5645056 h 8235856"/>
              <a:gd name="connsiteX11" fmla="*/ 15851934 w 15851934"/>
              <a:gd name="connsiteY11" fmla="*/ 5645056 h 8235856"/>
              <a:gd name="connsiteX12" fmla="*/ 15851934 w 15851934"/>
              <a:gd name="connsiteY12" fmla="*/ 8235856 h 8235856"/>
              <a:gd name="connsiteX13" fmla="*/ 16796 w 15851934"/>
              <a:gd name="connsiteY13" fmla="*/ 8235856 h 8235856"/>
              <a:gd name="connsiteX14" fmla="*/ 16796 w 15851934"/>
              <a:gd name="connsiteY14" fmla="*/ 6059811 h 8235856"/>
              <a:gd name="connsiteX15" fmla="*/ 0 w 15851934"/>
              <a:gd name="connsiteY15" fmla="*/ 6060690 h 8235856"/>
              <a:gd name="connsiteX16" fmla="*/ 0 w 15851934"/>
              <a:gd name="connsiteY16" fmla="*/ 5135916 h 8235856"/>
              <a:gd name="connsiteX17" fmla="*/ 7163262 w 15851934"/>
              <a:gd name="connsiteY17" fmla="*/ 5461503 h 8235856"/>
              <a:gd name="connsiteX18" fmla="*/ 16795 w 15851934"/>
              <a:gd name="connsiteY18" fmla="*/ 4106457 h 8235856"/>
              <a:gd name="connsiteX19" fmla="*/ 236716 w 15851934"/>
              <a:gd name="connsiteY19" fmla="*/ 3208214 h 8235856"/>
              <a:gd name="connsiteX20" fmla="*/ 6969566 w 15851934"/>
              <a:gd name="connsiteY20" fmla="*/ 5234904 h 8235856"/>
              <a:gd name="connsiteX21" fmla="*/ 927402 w 15851934"/>
              <a:gd name="connsiteY21" fmla="*/ 2249458 h 8235856"/>
              <a:gd name="connsiteX22" fmla="*/ 1376105 w 15851934"/>
              <a:gd name="connsiteY22" fmla="*/ 1448793 h 8235856"/>
              <a:gd name="connsiteX23" fmla="*/ 7669406 w 15851934"/>
              <a:gd name="connsiteY23" fmla="*/ 5417986 h 8235856"/>
              <a:gd name="connsiteX24" fmla="*/ 2034015 w 15851934"/>
              <a:gd name="connsiteY24" fmla="*/ 625728 h 8235856"/>
              <a:gd name="connsiteX25" fmla="*/ 2606068 w 15851934"/>
              <a:gd name="connsiteY25" fmla="*/ 14206 h 8235856"/>
              <a:gd name="connsiteX26" fmla="*/ 7712432 w 15851934"/>
              <a:gd name="connsiteY26" fmla="*/ 5265689 h 8235856"/>
              <a:gd name="connsiteX27" fmla="*/ 4418403 w 15851934"/>
              <a:gd name="connsiteY27" fmla="*/ 639914 h 8235856"/>
              <a:gd name="connsiteX28" fmla="*/ 4978522 w 15851934"/>
              <a:gd name="connsiteY28" fmla="*/ 281508 h 8235856"/>
              <a:gd name="connsiteX29" fmla="*/ 7747421 w 15851934"/>
              <a:gd name="connsiteY29" fmla="*/ 5121457 h 8235856"/>
              <a:gd name="connsiteX30" fmla="*/ 6104263 w 15851934"/>
              <a:gd name="connsiteY30" fmla="*/ 542729 h 8235856"/>
              <a:gd name="connsiteX31" fmla="*/ 6644278 w 15851934"/>
              <a:gd name="connsiteY31" fmla="*/ 376062 h 8235856"/>
              <a:gd name="connsiteX32" fmla="*/ 7852328 w 15851934"/>
              <a:gd name="connsiteY32" fmla="*/ 5026236 h 8235856"/>
              <a:gd name="connsiteX33" fmla="*/ 7641387 w 15851934"/>
              <a:gd name="connsiteY33" fmla="*/ 361856 h 8235856"/>
              <a:gd name="connsiteX34" fmla="*/ 8206535 w 15851934"/>
              <a:gd name="connsiteY34" fmla="*/ 361856 h 8235856"/>
              <a:gd name="connsiteX35" fmla="*/ 7996045 w 15851934"/>
              <a:gd name="connsiteY35" fmla="*/ 5016284 h 8235856"/>
              <a:gd name="connsiteX36" fmla="*/ 9205201 w 15851934"/>
              <a:gd name="connsiteY36" fmla="*/ 361856 h 8235856"/>
              <a:gd name="connsiteX37" fmla="*/ 9745216 w 15851934"/>
              <a:gd name="connsiteY37" fmla="*/ 528523 h 8235856"/>
              <a:gd name="connsiteX38" fmla="*/ 8102056 w 15851934"/>
              <a:gd name="connsiteY38" fmla="*/ 5107252 h 8235856"/>
              <a:gd name="connsiteX39" fmla="*/ 10870957 w 15851934"/>
              <a:gd name="connsiteY39" fmla="*/ 267302 h 8235856"/>
              <a:gd name="connsiteX40" fmla="*/ 11431075 w 15851934"/>
              <a:gd name="connsiteY40" fmla="*/ 625708 h 8235856"/>
              <a:gd name="connsiteX41" fmla="*/ 8137046 w 15851934"/>
              <a:gd name="connsiteY41" fmla="*/ 5251483 h 8235856"/>
              <a:gd name="connsiteX42" fmla="*/ 13243410 w 15851934"/>
              <a:gd name="connsiteY42" fmla="*/ 0 h 8235856"/>
              <a:gd name="connsiteX0" fmla="*/ 13243410 w 15851934"/>
              <a:gd name="connsiteY0" fmla="*/ 0 h 8235856"/>
              <a:gd name="connsiteX1" fmla="*/ 13815463 w 15851934"/>
              <a:gd name="connsiteY1" fmla="*/ 611522 h 8235856"/>
              <a:gd name="connsiteX2" fmla="*/ 8180074 w 15851934"/>
              <a:gd name="connsiteY2" fmla="*/ 5403779 h 8235856"/>
              <a:gd name="connsiteX3" fmla="*/ 14473372 w 15851934"/>
              <a:gd name="connsiteY3" fmla="*/ 1434587 h 8235856"/>
              <a:gd name="connsiteX4" fmla="*/ 14922076 w 15851934"/>
              <a:gd name="connsiteY4" fmla="*/ 2235252 h 8235856"/>
              <a:gd name="connsiteX5" fmla="*/ 8879912 w 15851934"/>
              <a:gd name="connsiteY5" fmla="*/ 5220698 h 8235856"/>
              <a:gd name="connsiteX6" fmla="*/ 15612762 w 15851934"/>
              <a:gd name="connsiteY6" fmla="*/ 3194008 h 8235856"/>
              <a:gd name="connsiteX7" fmla="*/ 15832682 w 15851934"/>
              <a:gd name="connsiteY7" fmla="*/ 4092251 h 8235856"/>
              <a:gd name="connsiteX8" fmla="*/ 8324267 w 15851934"/>
              <a:gd name="connsiteY8" fmla="*/ 5533022 h 8235856"/>
              <a:gd name="connsiteX9" fmla="*/ 15849477 w 15851934"/>
              <a:gd name="connsiteY9" fmla="*/ 5121710 h 8235856"/>
              <a:gd name="connsiteX10" fmla="*/ 15849477 w 15851934"/>
              <a:gd name="connsiteY10" fmla="*/ 5645056 h 8235856"/>
              <a:gd name="connsiteX11" fmla="*/ 15851934 w 15851934"/>
              <a:gd name="connsiteY11" fmla="*/ 5645056 h 8235856"/>
              <a:gd name="connsiteX12" fmla="*/ 15851934 w 15851934"/>
              <a:gd name="connsiteY12" fmla="*/ 8235856 h 8235856"/>
              <a:gd name="connsiteX13" fmla="*/ 16796 w 15851934"/>
              <a:gd name="connsiteY13" fmla="*/ 8235856 h 8235856"/>
              <a:gd name="connsiteX14" fmla="*/ 16796 w 15851934"/>
              <a:gd name="connsiteY14" fmla="*/ 6059811 h 8235856"/>
              <a:gd name="connsiteX15" fmla="*/ 0 w 15851934"/>
              <a:gd name="connsiteY15" fmla="*/ 6060690 h 8235856"/>
              <a:gd name="connsiteX16" fmla="*/ 0 w 15851934"/>
              <a:gd name="connsiteY16" fmla="*/ 5135916 h 8235856"/>
              <a:gd name="connsiteX17" fmla="*/ 7001337 w 15851934"/>
              <a:gd name="connsiteY17" fmla="*/ 5575803 h 8235856"/>
              <a:gd name="connsiteX18" fmla="*/ 16795 w 15851934"/>
              <a:gd name="connsiteY18" fmla="*/ 4106457 h 8235856"/>
              <a:gd name="connsiteX19" fmla="*/ 236716 w 15851934"/>
              <a:gd name="connsiteY19" fmla="*/ 3208214 h 8235856"/>
              <a:gd name="connsiteX20" fmla="*/ 6969566 w 15851934"/>
              <a:gd name="connsiteY20" fmla="*/ 5234904 h 8235856"/>
              <a:gd name="connsiteX21" fmla="*/ 927402 w 15851934"/>
              <a:gd name="connsiteY21" fmla="*/ 2249458 h 8235856"/>
              <a:gd name="connsiteX22" fmla="*/ 1376105 w 15851934"/>
              <a:gd name="connsiteY22" fmla="*/ 1448793 h 8235856"/>
              <a:gd name="connsiteX23" fmla="*/ 7669406 w 15851934"/>
              <a:gd name="connsiteY23" fmla="*/ 5417986 h 8235856"/>
              <a:gd name="connsiteX24" fmla="*/ 2034015 w 15851934"/>
              <a:gd name="connsiteY24" fmla="*/ 625728 h 8235856"/>
              <a:gd name="connsiteX25" fmla="*/ 2606068 w 15851934"/>
              <a:gd name="connsiteY25" fmla="*/ 14206 h 8235856"/>
              <a:gd name="connsiteX26" fmla="*/ 7712432 w 15851934"/>
              <a:gd name="connsiteY26" fmla="*/ 5265689 h 8235856"/>
              <a:gd name="connsiteX27" fmla="*/ 4418403 w 15851934"/>
              <a:gd name="connsiteY27" fmla="*/ 639914 h 8235856"/>
              <a:gd name="connsiteX28" fmla="*/ 4978522 w 15851934"/>
              <a:gd name="connsiteY28" fmla="*/ 281508 h 8235856"/>
              <a:gd name="connsiteX29" fmla="*/ 7747421 w 15851934"/>
              <a:gd name="connsiteY29" fmla="*/ 5121457 h 8235856"/>
              <a:gd name="connsiteX30" fmla="*/ 6104263 w 15851934"/>
              <a:gd name="connsiteY30" fmla="*/ 542729 h 8235856"/>
              <a:gd name="connsiteX31" fmla="*/ 6644278 w 15851934"/>
              <a:gd name="connsiteY31" fmla="*/ 376062 h 8235856"/>
              <a:gd name="connsiteX32" fmla="*/ 7852328 w 15851934"/>
              <a:gd name="connsiteY32" fmla="*/ 5026236 h 8235856"/>
              <a:gd name="connsiteX33" fmla="*/ 7641387 w 15851934"/>
              <a:gd name="connsiteY33" fmla="*/ 361856 h 8235856"/>
              <a:gd name="connsiteX34" fmla="*/ 8206535 w 15851934"/>
              <a:gd name="connsiteY34" fmla="*/ 361856 h 8235856"/>
              <a:gd name="connsiteX35" fmla="*/ 7996045 w 15851934"/>
              <a:gd name="connsiteY35" fmla="*/ 5016284 h 8235856"/>
              <a:gd name="connsiteX36" fmla="*/ 9205201 w 15851934"/>
              <a:gd name="connsiteY36" fmla="*/ 361856 h 8235856"/>
              <a:gd name="connsiteX37" fmla="*/ 9745216 w 15851934"/>
              <a:gd name="connsiteY37" fmla="*/ 528523 h 8235856"/>
              <a:gd name="connsiteX38" fmla="*/ 8102056 w 15851934"/>
              <a:gd name="connsiteY38" fmla="*/ 5107252 h 8235856"/>
              <a:gd name="connsiteX39" fmla="*/ 10870957 w 15851934"/>
              <a:gd name="connsiteY39" fmla="*/ 267302 h 8235856"/>
              <a:gd name="connsiteX40" fmla="*/ 11431075 w 15851934"/>
              <a:gd name="connsiteY40" fmla="*/ 625708 h 8235856"/>
              <a:gd name="connsiteX41" fmla="*/ 8137046 w 15851934"/>
              <a:gd name="connsiteY41" fmla="*/ 5251483 h 8235856"/>
              <a:gd name="connsiteX42" fmla="*/ 13243410 w 15851934"/>
              <a:gd name="connsiteY42" fmla="*/ 0 h 8235856"/>
              <a:gd name="connsiteX0" fmla="*/ 13243410 w 15851934"/>
              <a:gd name="connsiteY0" fmla="*/ 0 h 8235856"/>
              <a:gd name="connsiteX1" fmla="*/ 13815463 w 15851934"/>
              <a:gd name="connsiteY1" fmla="*/ 611522 h 8235856"/>
              <a:gd name="connsiteX2" fmla="*/ 8180074 w 15851934"/>
              <a:gd name="connsiteY2" fmla="*/ 5403779 h 8235856"/>
              <a:gd name="connsiteX3" fmla="*/ 14473372 w 15851934"/>
              <a:gd name="connsiteY3" fmla="*/ 1434587 h 8235856"/>
              <a:gd name="connsiteX4" fmla="*/ 14922076 w 15851934"/>
              <a:gd name="connsiteY4" fmla="*/ 2235252 h 8235856"/>
              <a:gd name="connsiteX5" fmla="*/ 8879912 w 15851934"/>
              <a:gd name="connsiteY5" fmla="*/ 5220698 h 8235856"/>
              <a:gd name="connsiteX6" fmla="*/ 15612762 w 15851934"/>
              <a:gd name="connsiteY6" fmla="*/ 3194008 h 8235856"/>
              <a:gd name="connsiteX7" fmla="*/ 15832682 w 15851934"/>
              <a:gd name="connsiteY7" fmla="*/ 4092251 h 8235856"/>
              <a:gd name="connsiteX8" fmla="*/ 8324267 w 15851934"/>
              <a:gd name="connsiteY8" fmla="*/ 5533022 h 8235856"/>
              <a:gd name="connsiteX9" fmla="*/ 15849477 w 15851934"/>
              <a:gd name="connsiteY9" fmla="*/ 5121710 h 8235856"/>
              <a:gd name="connsiteX10" fmla="*/ 15849477 w 15851934"/>
              <a:gd name="connsiteY10" fmla="*/ 5645056 h 8235856"/>
              <a:gd name="connsiteX11" fmla="*/ 15851934 w 15851934"/>
              <a:gd name="connsiteY11" fmla="*/ 5645056 h 8235856"/>
              <a:gd name="connsiteX12" fmla="*/ 15851934 w 15851934"/>
              <a:gd name="connsiteY12" fmla="*/ 8235856 h 8235856"/>
              <a:gd name="connsiteX13" fmla="*/ 16796 w 15851934"/>
              <a:gd name="connsiteY13" fmla="*/ 8235856 h 8235856"/>
              <a:gd name="connsiteX14" fmla="*/ 16796 w 15851934"/>
              <a:gd name="connsiteY14" fmla="*/ 6059811 h 8235856"/>
              <a:gd name="connsiteX15" fmla="*/ 0 w 15851934"/>
              <a:gd name="connsiteY15" fmla="*/ 6060690 h 8235856"/>
              <a:gd name="connsiteX16" fmla="*/ 0 w 15851934"/>
              <a:gd name="connsiteY16" fmla="*/ 5135916 h 8235856"/>
              <a:gd name="connsiteX17" fmla="*/ 7001337 w 15851934"/>
              <a:gd name="connsiteY17" fmla="*/ 5575803 h 8235856"/>
              <a:gd name="connsiteX18" fmla="*/ 16795 w 15851934"/>
              <a:gd name="connsiteY18" fmla="*/ 4106457 h 8235856"/>
              <a:gd name="connsiteX19" fmla="*/ 236716 w 15851934"/>
              <a:gd name="connsiteY19" fmla="*/ 3208214 h 8235856"/>
              <a:gd name="connsiteX20" fmla="*/ 7617266 w 15851934"/>
              <a:gd name="connsiteY20" fmla="*/ 5520654 h 8235856"/>
              <a:gd name="connsiteX21" fmla="*/ 927402 w 15851934"/>
              <a:gd name="connsiteY21" fmla="*/ 2249458 h 8235856"/>
              <a:gd name="connsiteX22" fmla="*/ 1376105 w 15851934"/>
              <a:gd name="connsiteY22" fmla="*/ 1448793 h 8235856"/>
              <a:gd name="connsiteX23" fmla="*/ 7669406 w 15851934"/>
              <a:gd name="connsiteY23" fmla="*/ 5417986 h 8235856"/>
              <a:gd name="connsiteX24" fmla="*/ 2034015 w 15851934"/>
              <a:gd name="connsiteY24" fmla="*/ 625728 h 8235856"/>
              <a:gd name="connsiteX25" fmla="*/ 2606068 w 15851934"/>
              <a:gd name="connsiteY25" fmla="*/ 14206 h 8235856"/>
              <a:gd name="connsiteX26" fmla="*/ 7712432 w 15851934"/>
              <a:gd name="connsiteY26" fmla="*/ 5265689 h 8235856"/>
              <a:gd name="connsiteX27" fmla="*/ 4418403 w 15851934"/>
              <a:gd name="connsiteY27" fmla="*/ 639914 h 8235856"/>
              <a:gd name="connsiteX28" fmla="*/ 4978522 w 15851934"/>
              <a:gd name="connsiteY28" fmla="*/ 281508 h 8235856"/>
              <a:gd name="connsiteX29" fmla="*/ 7747421 w 15851934"/>
              <a:gd name="connsiteY29" fmla="*/ 5121457 h 8235856"/>
              <a:gd name="connsiteX30" fmla="*/ 6104263 w 15851934"/>
              <a:gd name="connsiteY30" fmla="*/ 542729 h 8235856"/>
              <a:gd name="connsiteX31" fmla="*/ 6644278 w 15851934"/>
              <a:gd name="connsiteY31" fmla="*/ 376062 h 8235856"/>
              <a:gd name="connsiteX32" fmla="*/ 7852328 w 15851934"/>
              <a:gd name="connsiteY32" fmla="*/ 5026236 h 8235856"/>
              <a:gd name="connsiteX33" fmla="*/ 7641387 w 15851934"/>
              <a:gd name="connsiteY33" fmla="*/ 361856 h 8235856"/>
              <a:gd name="connsiteX34" fmla="*/ 8206535 w 15851934"/>
              <a:gd name="connsiteY34" fmla="*/ 361856 h 8235856"/>
              <a:gd name="connsiteX35" fmla="*/ 7996045 w 15851934"/>
              <a:gd name="connsiteY35" fmla="*/ 5016284 h 8235856"/>
              <a:gd name="connsiteX36" fmla="*/ 9205201 w 15851934"/>
              <a:gd name="connsiteY36" fmla="*/ 361856 h 8235856"/>
              <a:gd name="connsiteX37" fmla="*/ 9745216 w 15851934"/>
              <a:gd name="connsiteY37" fmla="*/ 528523 h 8235856"/>
              <a:gd name="connsiteX38" fmla="*/ 8102056 w 15851934"/>
              <a:gd name="connsiteY38" fmla="*/ 5107252 h 8235856"/>
              <a:gd name="connsiteX39" fmla="*/ 10870957 w 15851934"/>
              <a:gd name="connsiteY39" fmla="*/ 267302 h 8235856"/>
              <a:gd name="connsiteX40" fmla="*/ 11431075 w 15851934"/>
              <a:gd name="connsiteY40" fmla="*/ 625708 h 8235856"/>
              <a:gd name="connsiteX41" fmla="*/ 8137046 w 15851934"/>
              <a:gd name="connsiteY41" fmla="*/ 5251483 h 8235856"/>
              <a:gd name="connsiteX42" fmla="*/ 13243410 w 15851934"/>
              <a:gd name="connsiteY42" fmla="*/ 0 h 8235856"/>
              <a:gd name="connsiteX0" fmla="*/ 13243410 w 15851934"/>
              <a:gd name="connsiteY0" fmla="*/ 0 h 8235856"/>
              <a:gd name="connsiteX1" fmla="*/ 13815463 w 15851934"/>
              <a:gd name="connsiteY1" fmla="*/ 611522 h 8235856"/>
              <a:gd name="connsiteX2" fmla="*/ 8180074 w 15851934"/>
              <a:gd name="connsiteY2" fmla="*/ 5403779 h 8235856"/>
              <a:gd name="connsiteX3" fmla="*/ 14473372 w 15851934"/>
              <a:gd name="connsiteY3" fmla="*/ 1434587 h 8235856"/>
              <a:gd name="connsiteX4" fmla="*/ 14922076 w 15851934"/>
              <a:gd name="connsiteY4" fmla="*/ 2235252 h 8235856"/>
              <a:gd name="connsiteX5" fmla="*/ 8222687 w 15851934"/>
              <a:gd name="connsiteY5" fmla="*/ 5535023 h 8235856"/>
              <a:gd name="connsiteX6" fmla="*/ 15612762 w 15851934"/>
              <a:gd name="connsiteY6" fmla="*/ 3194008 h 8235856"/>
              <a:gd name="connsiteX7" fmla="*/ 15832682 w 15851934"/>
              <a:gd name="connsiteY7" fmla="*/ 4092251 h 8235856"/>
              <a:gd name="connsiteX8" fmla="*/ 8324267 w 15851934"/>
              <a:gd name="connsiteY8" fmla="*/ 5533022 h 8235856"/>
              <a:gd name="connsiteX9" fmla="*/ 15849477 w 15851934"/>
              <a:gd name="connsiteY9" fmla="*/ 5121710 h 8235856"/>
              <a:gd name="connsiteX10" fmla="*/ 15849477 w 15851934"/>
              <a:gd name="connsiteY10" fmla="*/ 5645056 h 8235856"/>
              <a:gd name="connsiteX11" fmla="*/ 15851934 w 15851934"/>
              <a:gd name="connsiteY11" fmla="*/ 5645056 h 8235856"/>
              <a:gd name="connsiteX12" fmla="*/ 15851934 w 15851934"/>
              <a:gd name="connsiteY12" fmla="*/ 8235856 h 8235856"/>
              <a:gd name="connsiteX13" fmla="*/ 16796 w 15851934"/>
              <a:gd name="connsiteY13" fmla="*/ 8235856 h 8235856"/>
              <a:gd name="connsiteX14" fmla="*/ 16796 w 15851934"/>
              <a:gd name="connsiteY14" fmla="*/ 6059811 h 8235856"/>
              <a:gd name="connsiteX15" fmla="*/ 0 w 15851934"/>
              <a:gd name="connsiteY15" fmla="*/ 6060690 h 8235856"/>
              <a:gd name="connsiteX16" fmla="*/ 0 w 15851934"/>
              <a:gd name="connsiteY16" fmla="*/ 5135916 h 8235856"/>
              <a:gd name="connsiteX17" fmla="*/ 7001337 w 15851934"/>
              <a:gd name="connsiteY17" fmla="*/ 5575803 h 8235856"/>
              <a:gd name="connsiteX18" fmla="*/ 16795 w 15851934"/>
              <a:gd name="connsiteY18" fmla="*/ 4106457 h 8235856"/>
              <a:gd name="connsiteX19" fmla="*/ 236716 w 15851934"/>
              <a:gd name="connsiteY19" fmla="*/ 3208214 h 8235856"/>
              <a:gd name="connsiteX20" fmla="*/ 7617266 w 15851934"/>
              <a:gd name="connsiteY20" fmla="*/ 5520654 h 8235856"/>
              <a:gd name="connsiteX21" fmla="*/ 927402 w 15851934"/>
              <a:gd name="connsiteY21" fmla="*/ 2249458 h 8235856"/>
              <a:gd name="connsiteX22" fmla="*/ 1376105 w 15851934"/>
              <a:gd name="connsiteY22" fmla="*/ 1448793 h 8235856"/>
              <a:gd name="connsiteX23" fmla="*/ 7669406 w 15851934"/>
              <a:gd name="connsiteY23" fmla="*/ 5417986 h 8235856"/>
              <a:gd name="connsiteX24" fmla="*/ 2034015 w 15851934"/>
              <a:gd name="connsiteY24" fmla="*/ 625728 h 8235856"/>
              <a:gd name="connsiteX25" fmla="*/ 2606068 w 15851934"/>
              <a:gd name="connsiteY25" fmla="*/ 14206 h 8235856"/>
              <a:gd name="connsiteX26" fmla="*/ 7712432 w 15851934"/>
              <a:gd name="connsiteY26" fmla="*/ 5265689 h 8235856"/>
              <a:gd name="connsiteX27" fmla="*/ 4418403 w 15851934"/>
              <a:gd name="connsiteY27" fmla="*/ 639914 h 8235856"/>
              <a:gd name="connsiteX28" fmla="*/ 4978522 w 15851934"/>
              <a:gd name="connsiteY28" fmla="*/ 281508 h 8235856"/>
              <a:gd name="connsiteX29" fmla="*/ 7747421 w 15851934"/>
              <a:gd name="connsiteY29" fmla="*/ 5121457 h 8235856"/>
              <a:gd name="connsiteX30" fmla="*/ 6104263 w 15851934"/>
              <a:gd name="connsiteY30" fmla="*/ 542729 h 8235856"/>
              <a:gd name="connsiteX31" fmla="*/ 6644278 w 15851934"/>
              <a:gd name="connsiteY31" fmla="*/ 376062 h 8235856"/>
              <a:gd name="connsiteX32" fmla="*/ 7852328 w 15851934"/>
              <a:gd name="connsiteY32" fmla="*/ 5026236 h 8235856"/>
              <a:gd name="connsiteX33" fmla="*/ 7641387 w 15851934"/>
              <a:gd name="connsiteY33" fmla="*/ 361856 h 8235856"/>
              <a:gd name="connsiteX34" fmla="*/ 8206535 w 15851934"/>
              <a:gd name="connsiteY34" fmla="*/ 361856 h 8235856"/>
              <a:gd name="connsiteX35" fmla="*/ 7996045 w 15851934"/>
              <a:gd name="connsiteY35" fmla="*/ 5016284 h 8235856"/>
              <a:gd name="connsiteX36" fmla="*/ 9205201 w 15851934"/>
              <a:gd name="connsiteY36" fmla="*/ 361856 h 8235856"/>
              <a:gd name="connsiteX37" fmla="*/ 9745216 w 15851934"/>
              <a:gd name="connsiteY37" fmla="*/ 528523 h 8235856"/>
              <a:gd name="connsiteX38" fmla="*/ 8102056 w 15851934"/>
              <a:gd name="connsiteY38" fmla="*/ 5107252 h 8235856"/>
              <a:gd name="connsiteX39" fmla="*/ 10870957 w 15851934"/>
              <a:gd name="connsiteY39" fmla="*/ 267302 h 8235856"/>
              <a:gd name="connsiteX40" fmla="*/ 11431075 w 15851934"/>
              <a:gd name="connsiteY40" fmla="*/ 625708 h 8235856"/>
              <a:gd name="connsiteX41" fmla="*/ 8137046 w 15851934"/>
              <a:gd name="connsiteY41" fmla="*/ 5251483 h 8235856"/>
              <a:gd name="connsiteX42" fmla="*/ 13243410 w 15851934"/>
              <a:gd name="connsiteY42" fmla="*/ 0 h 8235856"/>
              <a:gd name="connsiteX0" fmla="*/ 13243410 w 15851934"/>
              <a:gd name="connsiteY0" fmla="*/ 0 h 8235856"/>
              <a:gd name="connsiteX1" fmla="*/ 13815463 w 15851934"/>
              <a:gd name="connsiteY1" fmla="*/ 611522 h 8235856"/>
              <a:gd name="connsiteX2" fmla="*/ 8180074 w 15851934"/>
              <a:gd name="connsiteY2" fmla="*/ 5403779 h 8235856"/>
              <a:gd name="connsiteX3" fmla="*/ 14473372 w 15851934"/>
              <a:gd name="connsiteY3" fmla="*/ 1434587 h 8235856"/>
              <a:gd name="connsiteX4" fmla="*/ 14922076 w 15851934"/>
              <a:gd name="connsiteY4" fmla="*/ 2235252 h 8235856"/>
              <a:gd name="connsiteX5" fmla="*/ 8222687 w 15851934"/>
              <a:gd name="connsiteY5" fmla="*/ 5535023 h 8235856"/>
              <a:gd name="connsiteX6" fmla="*/ 15612762 w 15851934"/>
              <a:gd name="connsiteY6" fmla="*/ 3194008 h 8235856"/>
              <a:gd name="connsiteX7" fmla="*/ 15832682 w 15851934"/>
              <a:gd name="connsiteY7" fmla="*/ 4092251 h 8235856"/>
              <a:gd name="connsiteX8" fmla="*/ 8324267 w 15851934"/>
              <a:gd name="connsiteY8" fmla="*/ 5599697 h 8235856"/>
              <a:gd name="connsiteX9" fmla="*/ 15849477 w 15851934"/>
              <a:gd name="connsiteY9" fmla="*/ 5121710 h 8235856"/>
              <a:gd name="connsiteX10" fmla="*/ 15849477 w 15851934"/>
              <a:gd name="connsiteY10" fmla="*/ 5645056 h 8235856"/>
              <a:gd name="connsiteX11" fmla="*/ 15851934 w 15851934"/>
              <a:gd name="connsiteY11" fmla="*/ 5645056 h 8235856"/>
              <a:gd name="connsiteX12" fmla="*/ 15851934 w 15851934"/>
              <a:gd name="connsiteY12" fmla="*/ 8235856 h 8235856"/>
              <a:gd name="connsiteX13" fmla="*/ 16796 w 15851934"/>
              <a:gd name="connsiteY13" fmla="*/ 8235856 h 8235856"/>
              <a:gd name="connsiteX14" fmla="*/ 16796 w 15851934"/>
              <a:gd name="connsiteY14" fmla="*/ 6059811 h 8235856"/>
              <a:gd name="connsiteX15" fmla="*/ 0 w 15851934"/>
              <a:gd name="connsiteY15" fmla="*/ 6060690 h 8235856"/>
              <a:gd name="connsiteX16" fmla="*/ 0 w 15851934"/>
              <a:gd name="connsiteY16" fmla="*/ 5135916 h 8235856"/>
              <a:gd name="connsiteX17" fmla="*/ 7001337 w 15851934"/>
              <a:gd name="connsiteY17" fmla="*/ 5575803 h 8235856"/>
              <a:gd name="connsiteX18" fmla="*/ 16795 w 15851934"/>
              <a:gd name="connsiteY18" fmla="*/ 4106457 h 8235856"/>
              <a:gd name="connsiteX19" fmla="*/ 236716 w 15851934"/>
              <a:gd name="connsiteY19" fmla="*/ 3208214 h 8235856"/>
              <a:gd name="connsiteX20" fmla="*/ 7617266 w 15851934"/>
              <a:gd name="connsiteY20" fmla="*/ 5520654 h 8235856"/>
              <a:gd name="connsiteX21" fmla="*/ 927402 w 15851934"/>
              <a:gd name="connsiteY21" fmla="*/ 2249458 h 8235856"/>
              <a:gd name="connsiteX22" fmla="*/ 1376105 w 15851934"/>
              <a:gd name="connsiteY22" fmla="*/ 1448793 h 8235856"/>
              <a:gd name="connsiteX23" fmla="*/ 7669406 w 15851934"/>
              <a:gd name="connsiteY23" fmla="*/ 5417986 h 8235856"/>
              <a:gd name="connsiteX24" fmla="*/ 2034015 w 15851934"/>
              <a:gd name="connsiteY24" fmla="*/ 625728 h 8235856"/>
              <a:gd name="connsiteX25" fmla="*/ 2606068 w 15851934"/>
              <a:gd name="connsiteY25" fmla="*/ 14206 h 8235856"/>
              <a:gd name="connsiteX26" fmla="*/ 7712432 w 15851934"/>
              <a:gd name="connsiteY26" fmla="*/ 5265689 h 8235856"/>
              <a:gd name="connsiteX27" fmla="*/ 4418403 w 15851934"/>
              <a:gd name="connsiteY27" fmla="*/ 639914 h 8235856"/>
              <a:gd name="connsiteX28" fmla="*/ 4978522 w 15851934"/>
              <a:gd name="connsiteY28" fmla="*/ 281508 h 8235856"/>
              <a:gd name="connsiteX29" fmla="*/ 7747421 w 15851934"/>
              <a:gd name="connsiteY29" fmla="*/ 5121457 h 8235856"/>
              <a:gd name="connsiteX30" fmla="*/ 6104263 w 15851934"/>
              <a:gd name="connsiteY30" fmla="*/ 542729 h 8235856"/>
              <a:gd name="connsiteX31" fmla="*/ 6644278 w 15851934"/>
              <a:gd name="connsiteY31" fmla="*/ 376062 h 8235856"/>
              <a:gd name="connsiteX32" fmla="*/ 7852328 w 15851934"/>
              <a:gd name="connsiteY32" fmla="*/ 5026236 h 8235856"/>
              <a:gd name="connsiteX33" fmla="*/ 7641387 w 15851934"/>
              <a:gd name="connsiteY33" fmla="*/ 361856 h 8235856"/>
              <a:gd name="connsiteX34" fmla="*/ 8206535 w 15851934"/>
              <a:gd name="connsiteY34" fmla="*/ 361856 h 8235856"/>
              <a:gd name="connsiteX35" fmla="*/ 7996045 w 15851934"/>
              <a:gd name="connsiteY35" fmla="*/ 5016284 h 8235856"/>
              <a:gd name="connsiteX36" fmla="*/ 9205201 w 15851934"/>
              <a:gd name="connsiteY36" fmla="*/ 361856 h 8235856"/>
              <a:gd name="connsiteX37" fmla="*/ 9745216 w 15851934"/>
              <a:gd name="connsiteY37" fmla="*/ 528523 h 8235856"/>
              <a:gd name="connsiteX38" fmla="*/ 8102056 w 15851934"/>
              <a:gd name="connsiteY38" fmla="*/ 5107252 h 8235856"/>
              <a:gd name="connsiteX39" fmla="*/ 10870957 w 15851934"/>
              <a:gd name="connsiteY39" fmla="*/ 267302 h 8235856"/>
              <a:gd name="connsiteX40" fmla="*/ 11431075 w 15851934"/>
              <a:gd name="connsiteY40" fmla="*/ 625708 h 8235856"/>
              <a:gd name="connsiteX41" fmla="*/ 8137046 w 15851934"/>
              <a:gd name="connsiteY41" fmla="*/ 5251483 h 8235856"/>
              <a:gd name="connsiteX42" fmla="*/ 13243410 w 15851934"/>
              <a:gd name="connsiteY42" fmla="*/ 0 h 8235856"/>
              <a:gd name="connsiteX0" fmla="*/ 13243410 w 15851934"/>
              <a:gd name="connsiteY0" fmla="*/ 0 h 8235856"/>
              <a:gd name="connsiteX1" fmla="*/ 13815463 w 15851934"/>
              <a:gd name="connsiteY1" fmla="*/ 611522 h 8235856"/>
              <a:gd name="connsiteX2" fmla="*/ 8180074 w 15851934"/>
              <a:gd name="connsiteY2" fmla="*/ 5403779 h 8235856"/>
              <a:gd name="connsiteX3" fmla="*/ 14473372 w 15851934"/>
              <a:gd name="connsiteY3" fmla="*/ 1434587 h 8235856"/>
              <a:gd name="connsiteX4" fmla="*/ 14922076 w 15851934"/>
              <a:gd name="connsiteY4" fmla="*/ 2235252 h 8235856"/>
              <a:gd name="connsiteX5" fmla="*/ 8222687 w 15851934"/>
              <a:gd name="connsiteY5" fmla="*/ 5535023 h 8235856"/>
              <a:gd name="connsiteX6" fmla="*/ 15612762 w 15851934"/>
              <a:gd name="connsiteY6" fmla="*/ 3194008 h 8235856"/>
              <a:gd name="connsiteX7" fmla="*/ 15832682 w 15851934"/>
              <a:gd name="connsiteY7" fmla="*/ 4092251 h 8235856"/>
              <a:gd name="connsiteX8" fmla="*/ 8324267 w 15851934"/>
              <a:gd name="connsiteY8" fmla="*/ 5599697 h 8235856"/>
              <a:gd name="connsiteX9" fmla="*/ 15849477 w 15851934"/>
              <a:gd name="connsiteY9" fmla="*/ 5121710 h 8235856"/>
              <a:gd name="connsiteX10" fmla="*/ 15849477 w 15851934"/>
              <a:gd name="connsiteY10" fmla="*/ 5645056 h 8235856"/>
              <a:gd name="connsiteX11" fmla="*/ 15851934 w 15851934"/>
              <a:gd name="connsiteY11" fmla="*/ 5645056 h 8235856"/>
              <a:gd name="connsiteX12" fmla="*/ 15851934 w 15851934"/>
              <a:gd name="connsiteY12" fmla="*/ 8235856 h 8235856"/>
              <a:gd name="connsiteX13" fmla="*/ 16796 w 15851934"/>
              <a:gd name="connsiteY13" fmla="*/ 8235856 h 8235856"/>
              <a:gd name="connsiteX14" fmla="*/ 16796 w 15851934"/>
              <a:gd name="connsiteY14" fmla="*/ 6059811 h 8235856"/>
              <a:gd name="connsiteX15" fmla="*/ 0 w 15851934"/>
              <a:gd name="connsiteY15" fmla="*/ 6060690 h 8235856"/>
              <a:gd name="connsiteX16" fmla="*/ 0 w 15851934"/>
              <a:gd name="connsiteY16" fmla="*/ 5135916 h 8235856"/>
              <a:gd name="connsiteX17" fmla="*/ 7572837 w 15851934"/>
              <a:gd name="connsiteY17" fmla="*/ 5594853 h 8235856"/>
              <a:gd name="connsiteX18" fmla="*/ 16795 w 15851934"/>
              <a:gd name="connsiteY18" fmla="*/ 4106457 h 8235856"/>
              <a:gd name="connsiteX19" fmla="*/ 236716 w 15851934"/>
              <a:gd name="connsiteY19" fmla="*/ 3208214 h 8235856"/>
              <a:gd name="connsiteX20" fmla="*/ 7617266 w 15851934"/>
              <a:gd name="connsiteY20" fmla="*/ 5520654 h 8235856"/>
              <a:gd name="connsiteX21" fmla="*/ 927402 w 15851934"/>
              <a:gd name="connsiteY21" fmla="*/ 2249458 h 8235856"/>
              <a:gd name="connsiteX22" fmla="*/ 1376105 w 15851934"/>
              <a:gd name="connsiteY22" fmla="*/ 1448793 h 8235856"/>
              <a:gd name="connsiteX23" fmla="*/ 7669406 w 15851934"/>
              <a:gd name="connsiteY23" fmla="*/ 5417986 h 8235856"/>
              <a:gd name="connsiteX24" fmla="*/ 2034015 w 15851934"/>
              <a:gd name="connsiteY24" fmla="*/ 625728 h 8235856"/>
              <a:gd name="connsiteX25" fmla="*/ 2606068 w 15851934"/>
              <a:gd name="connsiteY25" fmla="*/ 14206 h 8235856"/>
              <a:gd name="connsiteX26" fmla="*/ 7712432 w 15851934"/>
              <a:gd name="connsiteY26" fmla="*/ 5265689 h 8235856"/>
              <a:gd name="connsiteX27" fmla="*/ 4418403 w 15851934"/>
              <a:gd name="connsiteY27" fmla="*/ 639914 h 8235856"/>
              <a:gd name="connsiteX28" fmla="*/ 4978522 w 15851934"/>
              <a:gd name="connsiteY28" fmla="*/ 281508 h 8235856"/>
              <a:gd name="connsiteX29" fmla="*/ 7747421 w 15851934"/>
              <a:gd name="connsiteY29" fmla="*/ 5121457 h 8235856"/>
              <a:gd name="connsiteX30" fmla="*/ 6104263 w 15851934"/>
              <a:gd name="connsiteY30" fmla="*/ 542729 h 8235856"/>
              <a:gd name="connsiteX31" fmla="*/ 6644278 w 15851934"/>
              <a:gd name="connsiteY31" fmla="*/ 376062 h 8235856"/>
              <a:gd name="connsiteX32" fmla="*/ 7852328 w 15851934"/>
              <a:gd name="connsiteY32" fmla="*/ 5026236 h 8235856"/>
              <a:gd name="connsiteX33" fmla="*/ 7641387 w 15851934"/>
              <a:gd name="connsiteY33" fmla="*/ 361856 h 8235856"/>
              <a:gd name="connsiteX34" fmla="*/ 8206535 w 15851934"/>
              <a:gd name="connsiteY34" fmla="*/ 361856 h 8235856"/>
              <a:gd name="connsiteX35" fmla="*/ 7996045 w 15851934"/>
              <a:gd name="connsiteY35" fmla="*/ 5016284 h 8235856"/>
              <a:gd name="connsiteX36" fmla="*/ 9205201 w 15851934"/>
              <a:gd name="connsiteY36" fmla="*/ 361856 h 8235856"/>
              <a:gd name="connsiteX37" fmla="*/ 9745216 w 15851934"/>
              <a:gd name="connsiteY37" fmla="*/ 528523 h 8235856"/>
              <a:gd name="connsiteX38" fmla="*/ 8102056 w 15851934"/>
              <a:gd name="connsiteY38" fmla="*/ 5107252 h 8235856"/>
              <a:gd name="connsiteX39" fmla="*/ 10870957 w 15851934"/>
              <a:gd name="connsiteY39" fmla="*/ 267302 h 8235856"/>
              <a:gd name="connsiteX40" fmla="*/ 11431075 w 15851934"/>
              <a:gd name="connsiteY40" fmla="*/ 625708 h 8235856"/>
              <a:gd name="connsiteX41" fmla="*/ 8137046 w 15851934"/>
              <a:gd name="connsiteY41" fmla="*/ 5251483 h 8235856"/>
              <a:gd name="connsiteX42" fmla="*/ 13243410 w 15851934"/>
              <a:gd name="connsiteY42" fmla="*/ 0 h 8235856"/>
              <a:gd name="connsiteX0" fmla="*/ 13243410 w 15851934"/>
              <a:gd name="connsiteY0" fmla="*/ 0 h 8235856"/>
              <a:gd name="connsiteX1" fmla="*/ 13815463 w 15851934"/>
              <a:gd name="connsiteY1" fmla="*/ 611522 h 8235856"/>
              <a:gd name="connsiteX2" fmla="*/ 8180074 w 15851934"/>
              <a:gd name="connsiteY2" fmla="*/ 5403779 h 8235856"/>
              <a:gd name="connsiteX3" fmla="*/ 14473372 w 15851934"/>
              <a:gd name="connsiteY3" fmla="*/ 1434587 h 8235856"/>
              <a:gd name="connsiteX4" fmla="*/ 14922076 w 15851934"/>
              <a:gd name="connsiteY4" fmla="*/ 2235252 h 8235856"/>
              <a:gd name="connsiteX5" fmla="*/ 8222687 w 15851934"/>
              <a:gd name="connsiteY5" fmla="*/ 5535023 h 8235856"/>
              <a:gd name="connsiteX6" fmla="*/ 15612762 w 15851934"/>
              <a:gd name="connsiteY6" fmla="*/ 3194008 h 8235856"/>
              <a:gd name="connsiteX7" fmla="*/ 15832682 w 15851934"/>
              <a:gd name="connsiteY7" fmla="*/ 4092251 h 8235856"/>
              <a:gd name="connsiteX8" fmla="*/ 8324267 w 15851934"/>
              <a:gd name="connsiteY8" fmla="*/ 5599697 h 8235856"/>
              <a:gd name="connsiteX9" fmla="*/ 15849477 w 15851934"/>
              <a:gd name="connsiteY9" fmla="*/ 5121710 h 8235856"/>
              <a:gd name="connsiteX10" fmla="*/ 15849477 w 15851934"/>
              <a:gd name="connsiteY10" fmla="*/ 5645056 h 8235856"/>
              <a:gd name="connsiteX11" fmla="*/ 15851934 w 15851934"/>
              <a:gd name="connsiteY11" fmla="*/ 5645056 h 8235856"/>
              <a:gd name="connsiteX12" fmla="*/ 15851934 w 15851934"/>
              <a:gd name="connsiteY12" fmla="*/ 8235856 h 8235856"/>
              <a:gd name="connsiteX13" fmla="*/ 16796 w 15851934"/>
              <a:gd name="connsiteY13" fmla="*/ 8235856 h 8235856"/>
              <a:gd name="connsiteX14" fmla="*/ 16796 w 15851934"/>
              <a:gd name="connsiteY14" fmla="*/ 6059811 h 8235856"/>
              <a:gd name="connsiteX15" fmla="*/ 0 w 15851934"/>
              <a:gd name="connsiteY15" fmla="*/ 6060690 h 8235856"/>
              <a:gd name="connsiteX16" fmla="*/ 0 w 15851934"/>
              <a:gd name="connsiteY16" fmla="*/ 5135916 h 8235856"/>
              <a:gd name="connsiteX17" fmla="*/ 7572837 w 15851934"/>
              <a:gd name="connsiteY17" fmla="*/ 5594853 h 8235856"/>
              <a:gd name="connsiteX18" fmla="*/ 16795 w 15851934"/>
              <a:gd name="connsiteY18" fmla="*/ 4106457 h 8235856"/>
              <a:gd name="connsiteX19" fmla="*/ 236716 w 15851934"/>
              <a:gd name="connsiteY19" fmla="*/ 3208214 h 8235856"/>
              <a:gd name="connsiteX20" fmla="*/ 7617266 w 15851934"/>
              <a:gd name="connsiteY20" fmla="*/ 5520654 h 8235856"/>
              <a:gd name="connsiteX21" fmla="*/ 927402 w 15851934"/>
              <a:gd name="connsiteY21" fmla="*/ 2249458 h 8235856"/>
              <a:gd name="connsiteX22" fmla="*/ 1376105 w 15851934"/>
              <a:gd name="connsiteY22" fmla="*/ 1448793 h 8235856"/>
              <a:gd name="connsiteX23" fmla="*/ 7669406 w 15851934"/>
              <a:gd name="connsiteY23" fmla="*/ 5417986 h 8235856"/>
              <a:gd name="connsiteX24" fmla="*/ 2034015 w 15851934"/>
              <a:gd name="connsiteY24" fmla="*/ 625728 h 8235856"/>
              <a:gd name="connsiteX25" fmla="*/ 2606068 w 15851934"/>
              <a:gd name="connsiteY25" fmla="*/ 14206 h 8235856"/>
              <a:gd name="connsiteX26" fmla="*/ 7712432 w 15851934"/>
              <a:gd name="connsiteY26" fmla="*/ 5265689 h 8235856"/>
              <a:gd name="connsiteX27" fmla="*/ 4418403 w 15851934"/>
              <a:gd name="connsiteY27" fmla="*/ 639914 h 8235856"/>
              <a:gd name="connsiteX28" fmla="*/ 4978522 w 15851934"/>
              <a:gd name="connsiteY28" fmla="*/ 281508 h 8235856"/>
              <a:gd name="connsiteX29" fmla="*/ 7747421 w 15851934"/>
              <a:gd name="connsiteY29" fmla="*/ 5121457 h 8235856"/>
              <a:gd name="connsiteX30" fmla="*/ 6104263 w 15851934"/>
              <a:gd name="connsiteY30" fmla="*/ 542729 h 8235856"/>
              <a:gd name="connsiteX31" fmla="*/ 6644278 w 15851934"/>
              <a:gd name="connsiteY31" fmla="*/ 376062 h 8235856"/>
              <a:gd name="connsiteX32" fmla="*/ 7884078 w 15851934"/>
              <a:gd name="connsiteY32" fmla="*/ 5242136 h 8235856"/>
              <a:gd name="connsiteX33" fmla="*/ 7641387 w 15851934"/>
              <a:gd name="connsiteY33" fmla="*/ 361856 h 8235856"/>
              <a:gd name="connsiteX34" fmla="*/ 8206535 w 15851934"/>
              <a:gd name="connsiteY34" fmla="*/ 361856 h 8235856"/>
              <a:gd name="connsiteX35" fmla="*/ 7996045 w 15851934"/>
              <a:gd name="connsiteY35" fmla="*/ 5016284 h 8235856"/>
              <a:gd name="connsiteX36" fmla="*/ 9205201 w 15851934"/>
              <a:gd name="connsiteY36" fmla="*/ 361856 h 8235856"/>
              <a:gd name="connsiteX37" fmla="*/ 9745216 w 15851934"/>
              <a:gd name="connsiteY37" fmla="*/ 528523 h 8235856"/>
              <a:gd name="connsiteX38" fmla="*/ 8102056 w 15851934"/>
              <a:gd name="connsiteY38" fmla="*/ 5107252 h 8235856"/>
              <a:gd name="connsiteX39" fmla="*/ 10870957 w 15851934"/>
              <a:gd name="connsiteY39" fmla="*/ 267302 h 8235856"/>
              <a:gd name="connsiteX40" fmla="*/ 11431075 w 15851934"/>
              <a:gd name="connsiteY40" fmla="*/ 625708 h 8235856"/>
              <a:gd name="connsiteX41" fmla="*/ 8137046 w 15851934"/>
              <a:gd name="connsiteY41" fmla="*/ 5251483 h 8235856"/>
              <a:gd name="connsiteX42" fmla="*/ 13243410 w 15851934"/>
              <a:gd name="connsiteY42" fmla="*/ 0 h 8235856"/>
              <a:gd name="connsiteX0" fmla="*/ 13243410 w 15851934"/>
              <a:gd name="connsiteY0" fmla="*/ 0 h 8235856"/>
              <a:gd name="connsiteX1" fmla="*/ 13815463 w 15851934"/>
              <a:gd name="connsiteY1" fmla="*/ 611522 h 8235856"/>
              <a:gd name="connsiteX2" fmla="*/ 8180074 w 15851934"/>
              <a:gd name="connsiteY2" fmla="*/ 5403779 h 8235856"/>
              <a:gd name="connsiteX3" fmla="*/ 14473372 w 15851934"/>
              <a:gd name="connsiteY3" fmla="*/ 1434587 h 8235856"/>
              <a:gd name="connsiteX4" fmla="*/ 14922076 w 15851934"/>
              <a:gd name="connsiteY4" fmla="*/ 2235252 h 8235856"/>
              <a:gd name="connsiteX5" fmla="*/ 8222687 w 15851934"/>
              <a:gd name="connsiteY5" fmla="*/ 5535023 h 8235856"/>
              <a:gd name="connsiteX6" fmla="*/ 15612762 w 15851934"/>
              <a:gd name="connsiteY6" fmla="*/ 3194008 h 8235856"/>
              <a:gd name="connsiteX7" fmla="*/ 15832682 w 15851934"/>
              <a:gd name="connsiteY7" fmla="*/ 4092251 h 8235856"/>
              <a:gd name="connsiteX8" fmla="*/ 8324267 w 15851934"/>
              <a:gd name="connsiteY8" fmla="*/ 5599697 h 8235856"/>
              <a:gd name="connsiteX9" fmla="*/ 15849477 w 15851934"/>
              <a:gd name="connsiteY9" fmla="*/ 5121710 h 8235856"/>
              <a:gd name="connsiteX10" fmla="*/ 15849477 w 15851934"/>
              <a:gd name="connsiteY10" fmla="*/ 5645056 h 8235856"/>
              <a:gd name="connsiteX11" fmla="*/ 15851934 w 15851934"/>
              <a:gd name="connsiteY11" fmla="*/ 5645056 h 8235856"/>
              <a:gd name="connsiteX12" fmla="*/ 15851934 w 15851934"/>
              <a:gd name="connsiteY12" fmla="*/ 8235856 h 8235856"/>
              <a:gd name="connsiteX13" fmla="*/ 16796 w 15851934"/>
              <a:gd name="connsiteY13" fmla="*/ 8235856 h 8235856"/>
              <a:gd name="connsiteX14" fmla="*/ 16796 w 15851934"/>
              <a:gd name="connsiteY14" fmla="*/ 6059811 h 8235856"/>
              <a:gd name="connsiteX15" fmla="*/ 0 w 15851934"/>
              <a:gd name="connsiteY15" fmla="*/ 6060690 h 8235856"/>
              <a:gd name="connsiteX16" fmla="*/ 0 w 15851934"/>
              <a:gd name="connsiteY16" fmla="*/ 5135916 h 8235856"/>
              <a:gd name="connsiteX17" fmla="*/ 7572837 w 15851934"/>
              <a:gd name="connsiteY17" fmla="*/ 5594853 h 8235856"/>
              <a:gd name="connsiteX18" fmla="*/ 16795 w 15851934"/>
              <a:gd name="connsiteY18" fmla="*/ 4106457 h 8235856"/>
              <a:gd name="connsiteX19" fmla="*/ 236716 w 15851934"/>
              <a:gd name="connsiteY19" fmla="*/ 3208214 h 8235856"/>
              <a:gd name="connsiteX20" fmla="*/ 7617266 w 15851934"/>
              <a:gd name="connsiteY20" fmla="*/ 5520654 h 8235856"/>
              <a:gd name="connsiteX21" fmla="*/ 927402 w 15851934"/>
              <a:gd name="connsiteY21" fmla="*/ 2249458 h 8235856"/>
              <a:gd name="connsiteX22" fmla="*/ 1376105 w 15851934"/>
              <a:gd name="connsiteY22" fmla="*/ 1448793 h 8235856"/>
              <a:gd name="connsiteX23" fmla="*/ 7669406 w 15851934"/>
              <a:gd name="connsiteY23" fmla="*/ 5417986 h 8235856"/>
              <a:gd name="connsiteX24" fmla="*/ 2034015 w 15851934"/>
              <a:gd name="connsiteY24" fmla="*/ 625728 h 8235856"/>
              <a:gd name="connsiteX25" fmla="*/ 2606068 w 15851934"/>
              <a:gd name="connsiteY25" fmla="*/ 14206 h 8235856"/>
              <a:gd name="connsiteX26" fmla="*/ 7712432 w 15851934"/>
              <a:gd name="connsiteY26" fmla="*/ 5265689 h 8235856"/>
              <a:gd name="connsiteX27" fmla="*/ 4418403 w 15851934"/>
              <a:gd name="connsiteY27" fmla="*/ 639914 h 8235856"/>
              <a:gd name="connsiteX28" fmla="*/ 4978522 w 15851934"/>
              <a:gd name="connsiteY28" fmla="*/ 281508 h 8235856"/>
              <a:gd name="connsiteX29" fmla="*/ 7747421 w 15851934"/>
              <a:gd name="connsiteY29" fmla="*/ 5121457 h 8235856"/>
              <a:gd name="connsiteX30" fmla="*/ 6104263 w 15851934"/>
              <a:gd name="connsiteY30" fmla="*/ 542729 h 8235856"/>
              <a:gd name="connsiteX31" fmla="*/ 6644278 w 15851934"/>
              <a:gd name="connsiteY31" fmla="*/ 376062 h 8235856"/>
              <a:gd name="connsiteX32" fmla="*/ 7884078 w 15851934"/>
              <a:gd name="connsiteY32" fmla="*/ 5242136 h 8235856"/>
              <a:gd name="connsiteX33" fmla="*/ 7641387 w 15851934"/>
              <a:gd name="connsiteY33" fmla="*/ 361856 h 8235856"/>
              <a:gd name="connsiteX34" fmla="*/ 8206535 w 15851934"/>
              <a:gd name="connsiteY34" fmla="*/ 361856 h 8235856"/>
              <a:gd name="connsiteX35" fmla="*/ 7957945 w 15851934"/>
              <a:gd name="connsiteY35" fmla="*/ 5257584 h 8235856"/>
              <a:gd name="connsiteX36" fmla="*/ 9205201 w 15851934"/>
              <a:gd name="connsiteY36" fmla="*/ 361856 h 8235856"/>
              <a:gd name="connsiteX37" fmla="*/ 9745216 w 15851934"/>
              <a:gd name="connsiteY37" fmla="*/ 528523 h 8235856"/>
              <a:gd name="connsiteX38" fmla="*/ 8102056 w 15851934"/>
              <a:gd name="connsiteY38" fmla="*/ 5107252 h 8235856"/>
              <a:gd name="connsiteX39" fmla="*/ 10870957 w 15851934"/>
              <a:gd name="connsiteY39" fmla="*/ 267302 h 8235856"/>
              <a:gd name="connsiteX40" fmla="*/ 11431075 w 15851934"/>
              <a:gd name="connsiteY40" fmla="*/ 625708 h 8235856"/>
              <a:gd name="connsiteX41" fmla="*/ 8137046 w 15851934"/>
              <a:gd name="connsiteY41" fmla="*/ 5251483 h 8235856"/>
              <a:gd name="connsiteX42" fmla="*/ 13243410 w 15851934"/>
              <a:gd name="connsiteY42" fmla="*/ 0 h 8235856"/>
              <a:gd name="connsiteX0" fmla="*/ 13243410 w 15851934"/>
              <a:gd name="connsiteY0" fmla="*/ 0 h 8235856"/>
              <a:gd name="connsiteX1" fmla="*/ 13815463 w 15851934"/>
              <a:gd name="connsiteY1" fmla="*/ 611522 h 8235856"/>
              <a:gd name="connsiteX2" fmla="*/ 8180074 w 15851934"/>
              <a:gd name="connsiteY2" fmla="*/ 5403779 h 8235856"/>
              <a:gd name="connsiteX3" fmla="*/ 14473372 w 15851934"/>
              <a:gd name="connsiteY3" fmla="*/ 1434587 h 8235856"/>
              <a:gd name="connsiteX4" fmla="*/ 14922076 w 15851934"/>
              <a:gd name="connsiteY4" fmla="*/ 2235252 h 8235856"/>
              <a:gd name="connsiteX5" fmla="*/ 8222687 w 15851934"/>
              <a:gd name="connsiteY5" fmla="*/ 5535023 h 8235856"/>
              <a:gd name="connsiteX6" fmla="*/ 15612762 w 15851934"/>
              <a:gd name="connsiteY6" fmla="*/ 3194008 h 8235856"/>
              <a:gd name="connsiteX7" fmla="*/ 15832682 w 15851934"/>
              <a:gd name="connsiteY7" fmla="*/ 4092251 h 8235856"/>
              <a:gd name="connsiteX8" fmla="*/ 8324267 w 15851934"/>
              <a:gd name="connsiteY8" fmla="*/ 5599697 h 8235856"/>
              <a:gd name="connsiteX9" fmla="*/ 15849477 w 15851934"/>
              <a:gd name="connsiteY9" fmla="*/ 5121710 h 8235856"/>
              <a:gd name="connsiteX10" fmla="*/ 15849477 w 15851934"/>
              <a:gd name="connsiteY10" fmla="*/ 5645056 h 8235856"/>
              <a:gd name="connsiteX11" fmla="*/ 15851934 w 15851934"/>
              <a:gd name="connsiteY11" fmla="*/ 5645056 h 8235856"/>
              <a:gd name="connsiteX12" fmla="*/ 15851934 w 15851934"/>
              <a:gd name="connsiteY12" fmla="*/ 8235856 h 8235856"/>
              <a:gd name="connsiteX13" fmla="*/ 16796 w 15851934"/>
              <a:gd name="connsiteY13" fmla="*/ 8235856 h 8235856"/>
              <a:gd name="connsiteX14" fmla="*/ 16796 w 15851934"/>
              <a:gd name="connsiteY14" fmla="*/ 6059811 h 8235856"/>
              <a:gd name="connsiteX15" fmla="*/ 0 w 15851934"/>
              <a:gd name="connsiteY15" fmla="*/ 6060690 h 8235856"/>
              <a:gd name="connsiteX16" fmla="*/ 0 w 15851934"/>
              <a:gd name="connsiteY16" fmla="*/ 5135916 h 8235856"/>
              <a:gd name="connsiteX17" fmla="*/ 7572837 w 15851934"/>
              <a:gd name="connsiteY17" fmla="*/ 5594853 h 8235856"/>
              <a:gd name="connsiteX18" fmla="*/ 16795 w 15851934"/>
              <a:gd name="connsiteY18" fmla="*/ 4106457 h 8235856"/>
              <a:gd name="connsiteX19" fmla="*/ 236716 w 15851934"/>
              <a:gd name="connsiteY19" fmla="*/ 3208214 h 8235856"/>
              <a:gd name="connsiteX20" fmla="*/ 7617266 w 15851934"/>
              <a:gd name="connsiteY20" fmla="*/ 5520654 h 8235856"/>
              <a:gd name="connsiteX21" fmla="*/ 927402 w 15851934"/>
              <a:gd name="connsiteY21" fmla="*/ 2249458 h 8235856"/>
              <a:gd name="connsiteX22" fmla="*/ 1376105 w 15851934"/>
              <a:gd name="connsiteY22" fmla="*/ 1448793 h 8235856"/>
              <a:gd name="connsiteX23" fmla="*/ 7669406 w 15851934"/>
              <a:gd name="connsiteY23" fmla="*/ 5417986 h 8235856"/>
              <a:gd name="connsiteX24" fmla="*/ 2034015 w 15851934"/>
              <a:gd name="connsiteY24" fmla="*/ 625728 h 8235856"/>
              <a:gd name="connsiteX25" fmla="*/ 2606068 w 15851934"/>
              <a:gd name="connsiteY25" fmla="*/ 14206 h 8235856"/>
              <a:gd name="connsiteX26" fmla="*/ 7712432 w 15851934"/>
              <a:gd name="connsiteY26" fmla="*/ 5265689 h 8235856"/>
              <a:gd name="connsiteX27" fmla="*/ 4418403 w 15851934"/>
              <a:gd name="connsiteY27" fmla="*/ 639914 h 8235856"/>
              <a:gd name="connsiteX28" fmla="*/ 4978522 w 15851934"/>
              <a:gd name="connsiteY28" fmla="*/ 281508 h 8235856"/>
              <a:gd name="connsiteX29" fmla="*/ 7804571 w 15851934"/>
              <a:gd name="connsiteY29" fmla="*/ 5254807 h 8235856"/>
              <a:gd name="connsiteX30" fmla="*/ 6104263 w 15851934"/>
              <a:gd name="connsiteY30" fmla="*/ 542729 h 8235856"/>
              <a:gd name="connsiteX31" fmla="*/ 6644278 w 15851934"/>
              <a:gd name="connsiteY31" fmla="*/ 376062 h 8235856"/>
              <a:gd name="connsiteX32" fmla="*/ 7884078 w 15851934"/>
              <a:gd name="connsiteY32" fmla="*/ 5242136 h 8235856"/>
              <a:gd name="connsiteX33" fmla="*/ 7641387 w 15851934"/>
              <a:gd name="connsiteY33" fmla="*/ 361856 h 8235856"/>
              <a:gd name="connsiteX34" fmla="*/ 8206535 w 15851934"/>
              <a:gd name="connsiteY34" fmla="*/ 361856 h 8235856"/>
              <a:gd name="connsiteX35" fmla="*/ 7957945 w 15851934"/>
              <a:gd name="connsiteY35" fmla="*/ 5257584 h 8235856"/>
              <a:gd name="connsiteX36" fmla="*/ 9205201 w 15851934"/>
              <a:gd name="connsiteY36" fmla="*/ 361856 h 8235856"/>
              <a:gd name="connsiteX37" fmla="*/ 9745216 w 15851934"/>
              <a:gd name="connsiteY37" fmla="*/ 528523 h 8235856"/>
              <a:gd name="connsiteX38" fmla="*/ 8102056 w 15851934"/>
              <a:gd name="connsiteY38" fmla="*/ 5107252 h 8235856"/>
              <a:gd name="connsiteX39" fmla="*/ 10870957 w 15851934"/>
              <a:gd name="connsiteY39" fmla="*/ 267302 h 8235856"/>
              <a:gd name="connsiteX40" fmla="*/ 11431075 w 15851934"/>
              <a:gd name="connsiteY40" fmla="*/ 625708 h 8235856"/>
              <a:gd name="connsiteX41" fmla="*/ 8137046 w 15851934"/>
              <a:gd name="connsiteY41" fmla="*/ 5251483 h 8235856"/>
              <a:gd name="connsiteX42" fmla="*/ 13243410 w 15851934"/>
              <a:gd name="connsiteY42" fmla="*/ 0 h 8235856"/>
              <a:gd name="connsiteX0" fmla="*/ 13243410 w 15851934"/>
              <a:gd name="connsiteY0" fmla="*/ 0 h 8235856"/>
              <a:gd name="connsiteX1" fmla="*/ 13815463 w 15851934"/>
              <a:gd name="connsiteY1" fmla="*/ 611522 h 8235856"/>
              <a:gd name="connsiteX2" fmla="*/ 8180074 w 15851934"/>
              <a:gd name="connsiteY2" fmla="*/ 5403779 h 8235856"/>
              <a:gd name="connsiteX3" fmla="*/ 14473372 w 15851934"/>
              <a:gd name="connsiteY3" fmla="*/ 1434587 h 8235856"/>
              <a:gd name="connsiteX4" fmla="*/ 14922076 w 15851934"/>
              <a:gd name="connsiteY4" fmla="*/ 2235252 h 8235856"/>
              <a:gd name="connsiteX5" fmla="*/ 8222687 w 15851934"/>
              <a:gd name="connsiteY5" fmla="*/ 5535023 h 8235856"/>
              <a:gd name="connsiteX6" fmla="*/ 15612762 w 15851934"/>
              <a:gd name="connsiteY6" fmla="*/ 3194008 h 8235856"/>
              <a:gd name="connsiteX7" fmla="*/ 15832682 w 15851934"/>
              <a:gd name="connsiteY7" fmla="*/ 4092251 h 8235856"/>
              <a:gd name="connsiteX8" fmla="*/ 8324267 w 15851934"/>
              <a:gd name="connsiteY8" fmla="*/ 5599697 h 8235856"/>
              <a:gd name="connsiteX9" fmla="*/ 15849477 w 15851934"/>
              <a:gd name="connsiteY9" fmla="*/ 5121710 h 8235856"/>
              <a:gd name="connsiteX10" fmla="*/ 15849477 w 15851934"/>
              <a:gd name="connsiteY10" fmla="*/ 5645056 h 8235856"/>
              <a:gd name="connsiteX11" fmla="*/ 15851934 w 15851934"/>
              <a:gd name="connsiteY11" fmla="*/ 5645056 h 8235856"/>
              <a:gd name="connsiteX12" fmla="*/ 15851934 w 15851934"/>
              <a:gd name="connsiteY12" fmla="*/ 8235856 h 8235856"/>
              <a:gd name="connsiteX13" fmla="*/ 16796 w 15851934"/>
              <a:gd name="connsiteY13" fmla="*/ 8235856 h 8235856"/>
              <a:gd name="connsiteX14" fmla="*/ 16796 w 15851934"/>
              <a:gd name="connsiteY14" fmla="*/ 6059811 h 8235856"/>
              <a:gd name="connsiteX15" fmla="*/ 0 w 15851934"/>
              <a:gd name="connsiteY15" fmla="*/ 6060690 h 8235856"/>
              <a:gd name="connsiteX16" fmla="*/ 0 w 15851934"/>
              <a:gd name="connsiteY16" fmla="*/ 5135916 h 8235856"/>
              <a:gd name="connsiteX17" fmla="*/ 7572837 w 15851934"/>
              <a:gd name="connsiteY17" fmla="*/ 5594853 h 8235856"/>
              <a:gd name="connsiteX18" fmla="*/ 16795 w 15851934"/>
              <a:gd name="connsiteY18" fmla="*/ 4106457 h 8235856"/>
              <a:gd name="connsiteX19" fmla="*/ 236716 w 15851934"/>
              <a:gd name="connsiteY19" fmla="*/ 3208214 h 8235856"/>
              <a:gd name="connsiteX20" fmla="*/ 7617266 w 15851934"/>
              <a:gd name="connsiteY20" fmla="*/ 5520654 h 8235856"/>
              <a:gd name="connsiteX21" fmla="*/ 927402 w 15851934"/>
              <a:gd name="connsiteY21" fmla="*/ 2249458 h 8235856"/>
              <a:gd name="connsiteX22" fmla="*/ 1376105 w 15851934"/>
              <a:gd name="connsiteY22" fmla="*/ 1448793 h 8235856"/>
              <a:gd name="connsiteX23" fmla="*/ 7669406 w 15851934"/>
              <a:gd name="connsiteY23" fmla="*/ 5417986 h 8235856"/>
              <a:gd name="connsiteX24" fmla="*/ 2034015 w 15851934"/>
              <a:gd name="connsiteY24" fmla="*/ 625728 h 8235856"/>
              <a:gd name="connsiteX25" fmla="*/ 2606068 w 15851934"/>
              <a:gd name="connsiteY25" fmla="*/ 14206 h 8235856"/>
              <a:gd name="connsiteX26" fmla="*/ 7712432 w 15851934"/>
              <a:gd name="connsiteY26" fmla="*/ 5265689 h 8235856"/>
              <a:gd name="connsiteX27" fmla="*/ 4418403 w 15851934"/>
              <a:gd name="connsiteY27" fmla="*/ 639914 h 8235856"/>
              <a:gd name="connsiteX28" fmla="*/ 4978522 w 15851934"/>
              <a:gd name="connsiteY28" fmla="*/ 281508 h 8235856"/>
              <a:gd name="connsiteX29" fmla="*/ 7804571 w 15851934"/>
              <a:gd name="connsiteY29" fmla="*/ 5254807 h 8235856"/>
              <a:gd name="connsiteX30" fmla="*/ 6104263 w 15851934"/>
              <a:gd name="connsiteY30" fmla="*/ 542729 h 8235856"/>
              <a:gd name="connsiteX31" fmla="*/ 6644278 w 15851934"/>
              <a:gd name="connsiteY31" fmla="*/ 376062 h 8235856"/>
              <a:gd name="connsiteX32" fmla="*/ 7884078 w 15851934"/>
              <a:gd name="connsiteY32" fmla="*/ 5242136 h 8235856"/>
              <a:gd name="connsiteX33" fmla="*/ 7641387 w 15851934"/>
              <a:gd name="connsiteY33" fmla="*/ 361856 h 8235856"/>
              <a:gd name="connsiteX34" fmla="*/ 8206535 w 15851934"/>
              <a:gd name="connsiteY34" fmla="*/ 361856 h 8235856"/>
              <a:gd name="connsiteX35" fmla="*/ 7957945 w 15851934"/>
              <a:gd name="connsiteY35" fmla="*/ 5257584 h 8235856"/>
              <a:gd name="connsiteX36" fmla="*/ 9205201 w 15851934"/>
              <a:gd name="connsiteY36" fmla="*/ 361856 h 8235856"/>
              <a:gd name="connsiteX37" fmla="*/ 9745216 w 15851934"/>
              <a:gd name="connsiteY37" fmla="*/ 528523 h 8235856"/>
              <a:gd name="connsiteX38" fmla="*/ 8038556 w 15851934"/>
              <a:gd name="connsiteY38" fmla="*/ 5246952 h 8235856"/>
              <a:gd name="connsiteX39" fmla="*/ 10870957 w 15851934"/>
              <a:gd name="connsiteY39" fmla="*/ 267302 h 8235856"/>
              <a:gd name="connsiteX40" fmla="*/ 11431075 w 15851934"/>
              <a:gd name="connsiteY40" fmla="*/ 625708 h 8235856"/>
              <a:gd name="connsiteX41" fmla="*/ 8137046 w 15851934"/>
              <a:gd name="connsiteY41" fmla="*/ 5251483 h 8235856"/>
              <a:gd name="connsiteX42" fmla="*/ 13243410 w 15851934"/>
              <a:gd name="connsiteY42" fmla="*/ 0 h 8235856"/>
              <a:gd name="connsiteX0" fmla="*/ 13243410 w 15851934"/>
              <a:gd name="connsiteY0" fmla="*/ 0 h 8235856"/>
              <a:gd name="connsiteX1" fmla="*/ 13815463 w 15851934"/>
              <a:gd name="connsiteY1" fmla="*/ 611522 h 8235856"/>
              <a:gd name="connsiteX2" fmla="*/ 8180074 w 15851934"/>
              <a:gd name="connsiteY2" fmla="*/ 5403779 h 8235856"/>
              <a:gd name="connsiteX3" fmla="*/ 14473372 w 15851934"/>
              <a:gd name="connsiteY3" fmla="*/ 1434587 h 8235856"/>
              <a:gd name="connsiteX4" fmla="*/ 14922076 w 15851934"/>
              <a:gd name="connsiteY4" fmla="*/ 2235252 h 8235856"/>
              <a:gd name="connsiteX5" fmla="*/ 8222687 w 15851934"/>
              <a:gd name="connsiteY5" fmla="*/ 5535023 h 8235856"/>
              <a:gd name="connsiteX6" fmla="*/ 15612762 w 15851934"/>
              <a:gd name="connsiteY6" fmla="*/ 3194008 h 8235856"/>
              <a:gd name="connsiteX7" fmla="*/ 15832682 w 15851934"/>
              <a:gd name="connsiteY7" fmla="*/ 4092251 h 8235856"/>
              <a:gd name="connsiteX8" fmla="*/ 8324267 w 15851934"/>
              <a:gd name="connsiteY8" fmla="*/ 5599697 h 8235856"/>
              <a:gd name="connsiteX9" fmla="*/ 15849477 w 15851934"/>
              <a:gd name="connsiteY9" fmla="*/ 5121710 h 8235856"/>
              <a:gd name="connsiteX10" fmla="*/ 15849477 w 15851934"/>
              <a:gd name="connsiteY10" fmla="*/ 5645056 h 8235856"/>
              <a:gd name="connsiteX11" fmla="*/ 15851934 w 15851934"/>
              <a:gd name="connsiteY11" fmla="*/ 5645056 h 8235856"/>
              <a:gd name="connsiteX12" fmla="*/ 15851934 w 15851934"/>
              <a:gd name="connsiteY12" fmla="*/ 8235856 h 8235856"/>
              <a:gd name="connsiteX13" fmla="*/ 16796 w 15851934"/>
              <a:gd name="connsiteY13" fmla="*/ 8235856 h 8235856"/>
              <a:gd name="connsiteX14" fmla="*/ 16796 w 15851934"/>
              <a:gd name="connsiteY14" fmla="*/ 6059811 h 8235856"/>
              <a:gd name="connsiteX15" fmla="*/ 0 w 15851934"/>
              <a:gd name="connsiteY15" fmla="*/ 6060690 h 8235856"/>
              <a:gd name="connsiteX16" fmla="*/ 0 w 15851934"/>
              <a:gd name="connsiteY16" fmla="*/ 5135916 h 8235856"/>
              <a:gd name="connsiteX17" fmla="*/ 7572837 w 15851934"/>
              <a:gd name="connsiteY17" fmla="*/ 5594853 h 8235856"/>
              <a:gd name="connsiteX18" fmla="*/ 16795 w 15851934"/>
              <a:gd name="connsiteY18" fmla="*/ 4106457 h 8235856"/>
              <a:gd name="connsiteX19" fmla="*/ 236716 w 15851934"/>
              <a:gd name="connsiteY19" fmla="*/ 3208214 h 8235856"/>
              <a:gd name="connsiteX20" fmla="*/ 7617266 w 15851934"/>
              <a:gd name="connsiteY20" fmla="*/ 5520654 h 8235856"/>
              <a:gd name="connsiteX21" fmla="*/ 927402 w 15851934"/>
              <a:gd name="connsiteY21" fmla="*/ 2249458 h 8235856"/>
              <a:gd name="connsiteX22" fmla="*/ 1376105 w 15851934"/>
              <a:gd name="connsiteY22" fmla="*/ 1448793 h 8235856"/>
              <a:gd name="connsiteX23" fmla="*/ 7669406 w 15851934"/>
              <a:gd name="connsiteY23" fmla="*/ 5417986 h 8235856"/>
              <a:gd name="connsiteX24" fmla="*/ 2034015 w 15851934"/>
              <a:gd name="connsiteY24" fmla="*/ 625728 h 8235856"/>
              <a:gd name="connsiteX25" fmla="*/ 2606068 w 15851934"/>
              <a:gd name="connsiteY25" fmla="*/ 14206 h 8235856"/>
              <a:gd name="connsiteX26" fmla="*/ 7712432 w 15851934"/>
              <a:gd name="connsiteY26" fmla="*/ 5272039 h 8235856"/>
              <a:gd name="connsiteX27" fmla="*/ 4418403 w 15851934"/>
              <a:gd name="connsiteY27" fmla="*/ 639914 h 8235856"/>
              <a:gd name="connsiteX28" fmla="*/ 4978522 w 15851934"/>
              <a:gd name="connsiteY28" fmla="*/ 281508 h 8235856"/>
              <a:gd name="connsiteX29" fmla="*/ 7804571 w 15851934"/>
              <a:gd name="connsiteY29" fmla="*/ 5254807 h 8235856"/>
              <a:gd name="connsiteX30" fmla="*/ 6104263 w 15851934"/>
              <a:gd name="connsiteY30" fmla="*/ 542729 h 8235856"/>
              <a:gd name="connsiteX31" fmla="*/ 6644278 w 15851934"/>
              <a:gd name="connsiteY31" fmla="*/ 376062 h 8235856"/>
              <a:gd name="connsiteX32" fmla="*/ 7884078 w 15851934"/>
              <a:gd name="connsiteY32" fmla="*/ 5242136 h 8235856"/>
              <a:gd name="connsiteX33" fmla="*/ 7641387 w 15851934"/>
              <a:gd name="connsiteY33" fmla="*/ 361856 h 8235856"/>
              <a:gd name="connsiteX34" fmla="*/ 8206535 w 15851934"/>
              <a:gd name="connsiteY34" fmla="*/ 361856 h 8235856"/>
              <a:gd name="connsiteX35" fmla="*/ 7957945 w 15851934"/>
              <a:gd name="connsiteY35" fmla="*/ 5257584 h 8235856"/>
              <a:gd name="connsiteX36" fmla="*/ 9205201 w 15851934"/>
              <a:gd name="connsiteY36" fmla="*/ 361856 h 8235856"/>
              <a:gd name="connsiteX37" fmla="*/ 9745216 w 15851934"/>
              <a:gd name="connsiteY37" fmla="*/ 528523 h 8235856"/>
              <a:gd name="connsiteX38" fmla="*/ 8038556 w 15851934"/>
              <a:gd name="connsiteY38" fmla="*/ 5246952 h 8235856"/>
              <a:gd name="connsiteX39" fmla="*/ 10870957 w 15851934"/>
              <a:gd name="connsiteY39" fmla="*/ 267302 h 8235856"/>
              <a:gd name="connsiteX40" fmla="*/ 11431075 w 15851934"/>
              <a:gd name="connsiteY40" fmla="*/ 625708 h 8235856"/>
              <a:gd name="connsiteX41" fmla="*/ 8137046 w 15851934"/>
              <a:gd name="connsiteY41" fmla="*/ 5251483 h 8235856"/>
              <a:gd name="connsiteX42" fmla="*/ 13243410 w 15851934"/>
              <a:gd name="connsiteY42" fmla="*/ 0 h 8235856"/>
              <a:gd name="connsiteX0" fmla="*/ 13243410 w 15851934"/>
              <a:gd name="connsiteY0" fmla="*/ 0 h 8235856"/>
              <a:gd name="connsiteX1" fmla="*/ 13815463 w 15851934"/>
              <a:gd name="connsiteY1" fmla="*/ 611522 h 8235856"/>
              <a:gd name="connsiteX2" fmla="*/ 8180074 w 15851934"/>
              <a:gd name="connsiteY2" fmla="*/ 5403779 h 8235856"/>
              <a:gd name="connsiteX3" fmla="*/ 14473372 w 15851934"/>
              <a:gd name="connsiteY3" fmla="*/ 1434587 h 8235856"/>
              <a:gd name="connsiteX4" fmla="*/ 14922076 w 15851934"/>
              <a:gd name="connsiteY4" fmla="*/ 2235252 h 8235856"/>
              <a:gd name="connsiteX5" fmla="*/ 8222687 w 15851934"/>
              <a:gd name="connsiteY5" fmla="*/ 5535023 h 8235856"/>
              <a:gd name="connsiteX6" fmla="*/ 15612762 w 15851934"/>
              <a:gd name="connsiteY6" fmla="*/ 3194008 h 8235856"/>
              <a:gd name="connsiteX7" fmla="*/ 15832682 w 15851934"/>
              <a:gd name="connsiteY7" fmla="*/ 4092251 h 8235856"/>
              <a:gd name="connsiteX8" fmla="*/ 8324267 w 15851934"/>
              <a:gd name="connsiteY8" fmla="*/ 5599697 h 8235856"/>
              <a:gd name="connsiteX9" fmla="*/ 15849477 w 15851934"/>
              <a:gd name="connsiteY9" fmla="*/ 5121710 h 8235856"/>
              <a:gd name="connsiteX10" fmla="*/ 15849477 w 15851934"/>
              <a:gd name="connsiteY10" fmla="*/ 5645056 h 8235856"/>
              <a:gd name="connsiteX11" fmla="*/ 15851934 w 15851934"/>
              <a:gd name="connsiteY11" fmla="*/ 5645056 h 8235856"/>
              <a:gd name="connsiteX12" fmla="*/ 15851934 w 15851934"/>
              <a:gd name="connsiteY12" fmla="*/ 8235856 h 8235856"/>
              <a:gd name="connsiteX13" fmla="*/ 16796 w 15851934"/>
              <a:gd name="connsiteY13" fmla="*/ 8235856 h 8235856"/>
              <a:gd name="connsiteX14" fmla="*/ 16796 w 15851934"/>
              <a:gd name="connsiteY14" fmla="*/ 6059811 h 8235856"/>
              <a:gd name="connsiteX15" fmla="*/ 0 w 15851934"/>
              <a:gd name="connsiteY15" fmla="*/ 6060690 h 8235856"/>
              <a:gd name="connsiteX16" fmla="*/ 0 w 15851934"/>
              <a:gd name="connsiteY16" fmla="*/ 5135916 h 8235856"/>
              <a:gd name="connsiteX17" fmla="*/ 7572837 w 15851934"/>
              <a:gd name="connsiteY17" fmla="*/ 5594853 h 8235856"/>
              <a:gd name="connsiteX18" fmla="*/ 16795 w 15851934"/>
              <a:gd name="connsiteY18" fmla="*/ 4106457 h 8235856"/>
              <a:gd name="connsiteX19" fmla="*/ 236716 w 15851934"/>
              <a:gd name="connsiteY19" fmla="*/ 3208214 h 8235856"/>
              <a:gd name="connsiteX20" fmla="*/ 7617266 w 15851934"/>
              <a:gd name="connsiteY20" fmla="*/ 5520654 h 8235856"/>
              <a:gd name="connsiteX21" fmla="*/ 927402 w 15851934"/>
              <a:gd name="connsiteY21" fmla="*/ 2249458 h 8235856"/>
              <a:gd name="connsiteX22" fmla="*/ 1376105 w 15851934"/>
              <a:gd name="connsiteY22" fmla="*/ 1448793 h 8235856"/>
              <a:gd name="connsiteX23" fmla="*/ 7669406 w 15851934"/>
              <a:gd name="connsiteY23" fmla="*/ 5417986 h 8235856"/>
              <a:gd name="connsiteX24" fmla="*/ 2034015 w 15851934"/>
              <a:gd name="connsiteY24" fmla="*/ 625728 h 8235856"/>
              <a:gd name="connsiteX25" fmla="*/ 2606068 w 15851934"/>
              <a:gd name="connsiteY25" fmla="*/ 14206 h 8235856"/>
              <a:gd name="connsiteX26" fmla="*/ 7712432 w 15851934"/>
              <a:gd name="connsiteY26" fmla="*/ 5272039 h 8235856"/>
              <a:gd name="connsiteX27" fmla="*/ 4418403 w 15851934"/>
              <a:gd name="connsiteY27" fmla="*/ 639914 h 8235856"/>
              <a:gd name="connsiteX28" fmla="*/ 4978522 w 15851934"/>
              <a:gd name="connsiteY28" fmla="*/ 281508 h 8235856"/>
              <a:gd name="connsiteX29" fmla="*/ 7804571 w 15851934"/>
              <a:gd name="connsiteY29" fmla="*/ 5254807 h 8235856"/>
              <a:gd name="connsiteX30" fmla="*/ 6104263 w 15851934"/>
              <a:gd name="connsiteY30" fmla="*/ 542729 h 8235856"/>
              <a:gd name="connsiteX31" fmla="*/ 6644278 w 15851934"/>
              <a:gd name="connsiteY31" fmla="*/ 376062 h 8235856"/>
              <a:gd name="connsiteX32" fmla="*/ 7884078 w 15851934"/>
              <a:gd name="connsiteY32" fmla="*/ 5242136 h 8235856"/>
              <a:gd name="connsiteX33" fmla="*/ 7641387 w 15851934"/>
              <a:gd name="connsiteY33" fmla="*/ 361856 h 8235856"/>
              <a:gd name="connsiteX34" fmla="*/ 8206535 w 15851934"/>
              <a:gd name="connsiteY34" fmla="*/ 361856 h 8235856"/>
              <a:gd name="connsiteX35" fmla="*/ 7957945 w 15851934"/>
              <a:gd name="connsiteY35" fmla="*/ 5257584 h 8235856"/>
              <a:gd name="connsiteX36" fmla="*/ 9205201 w 15851934"/>
              <a:gd name="connsiteY36" fmla="*/ 361856 h 8235856"/>
              <a:gd name="connsiteX37" fmla="*/ 9745216 w 15851934"/>
              <a:gd name="connsiteY37" fmla="*/ 528523 h 8235856"/>
              <a:gd name="connsiteX38" fmla="*/ 8038556 w 15851934"/>
              <a:gd name="connsiteY38" fmla="*/ 5246952 h 8235856"/>
              <a:gd name="connsiteX39" fmla="*/ 10870957 w 15851934"/>
              <a:gd name="connsiteY39" fmla="*/ 267302 h 8235856"/>
              <a:gd name="connsiteX40" fmla="*/ 11431075 w 15851934"/>
              <a:gd name="connsiteY40" fmla="*/ 625708 h 8235856"/>
              <a:gd name="connsiteX41" fmla="*/ 8117996 w 15851934"/>
              <a:gd name="connsiteY41" fmla="*/ 5289583 h 8235856"/>
              <a:gd name="connsiteX42" fmla="*/ 13243410 w 15851934"/>
              <a:gd name="connsiteY42" fmla="*/ 0 h 8235856"/>
              <a:gd name="connsiteX0" fmla="*/ 13243410 w 15851934"/>
              <a:gd name="connsiteY0" fmla="*/ 0 h 8235856"/>
              <a:gd name="connsiteX1" fmla="*/ 13815463 w 15851934"/>
              <a:gd name="connsiteY1" fmla="*/ 611522 h 8235856"/>
              <a:gd name="connsiteX2" fmla="*/ 8180074 w 15851934"/>
              <a:gd name="connsiteY2" fmla="*/ 5403779 h 8235856"/>
              <a:gd name="connsiteX3" fmla="*/ 14473372 w 15851934"/>
              <a:gd name="connsiteY3" fmla="*/ 1434587 h 8235856"/>
              <a:gd name="connsiteX4" fmla="*/ 14922076 w 15851934"/>
              <a:gd name="connsiteY4" fmla="*/ 2235252 h 8235856"/>
              <a:gd name="connsiteX5" fmla="*/ 8222687 w 15851934"/>
              <a:gd name="connsiteY5" fmla="*/ 5535023 h 8235856"/>
              <a:gd name="connsiteX6" fmla="*/ 15612762 w 15851934"/>
              <a:gd name="connsiteY6" fmla="*/ 3194008 h 8235856"/>
              <a:gd name="connsiteX7" fmla="*/ 15832682 w 15851934"/>
              <a:gd name="connsiteY7" fmla="*/ 4092251 h 8235856"/>
              <a:gd name="connsiteX8" fmla="*/ 8324267 w 15851934"/>
              <a:gd name="connsiteY8" fmla="*/ 5599697 h 8235856"/>
              <a:gd name="connsiteX9" fmla="*/ 15849477 w 15851934"/>
              <a:gd name="connsiteY9" fmla="*/ 5121710 h 8235856"/>
              <a:gd name="connsiteX10" fmla="*/ 15849477 w 15851934"/>
              <a:gd name="connsiteY10" fmla="*/ 5645056 h 8235856"/>
              <a:gd name="connsiteX11" fmla="*/ 15851934 w 15851934"/>
              <a:gd name="connsiteY11" fmla="*/ 5645056 h 8235856"/>
              <a:gd name="connsiteX12" fmla="*/ 15851934 w 15851934"/>
              <a:gd name="connsiteY12" fmla="*/ 8235856 h 8235856"/>
              <a:gd name="connsiteX13" fmla="*/ 16796 w 15851934"/>
              <a:gd name="connsiteY13" fmla="*/ 8235856 h 8235856"/>
              <a:gd name="connsiteX14" fmla="*/ 16796 w 15851934"/>
              <a:gd name="connsiteY14" fmla="*/ 6059811 h 8235856"/>
              <a:gd name="connsiteX15" fmla="*/ 0 w 15851934"/>
              <a:gd name="connsiteY15" fmla="*/ 6060690 h 8235856"/>
              <a:gd name="connsiteX16" fmla="*/ 0 w 15851934"/>
              <a:gd name="connsiteY16" fmla="*/ 5135916 h 8235856"/>
              <a:gd name="connsiteX17" fmla="*/ 7572837 w 15851934"/>
              <a:gd name="connsiteY17" fmla="*/ 5594853 h 8235856"/>
              <a:gd name="connsiteX18" fmla="*/ 16795 w 15851934"/>
              <a:gd name="connsiteY18" fmla="*/ 4106457 h 8235856"/>
              <a:gd name="connsiteX19" fmla="*/ 236716 w 15851934"/>
              <a:gd name="connsiteY19" fmla="*/ 3208214 h 8235856"/>
              <a:gd name="connsiteX20" fmla="*/ 7617266 w 15851934"/>
              <a:gd name="connsiteY20" fmla="*/ 5520654 h 8235856"/>
              <a:gd name="connsiteX21" fmla="*/ 927402 w 15851934"/>
              <a:gd name="connsiteY21" fmla="*/ 2249458 h 8235856"/>
              <a:gd name="connsiteX22" fmla="*/ 1376105 w 15851934"/>
              <a:gd name="connsiteY22" fmla="*/ 1448793 h 8235856"/>
              <a:gd name="connsiteX23" fmla="*/ 7599556 w 15851934"/>
              <a:gd name="connsiteY23" fmla="*/ 5360836 h 8235856"/>
              <a:gd name="connsiteX24" fmla="*/ 2034015 w 15851934"/>
              <a:gd name="connsiteY24" fmla="*/ 625728 h 8235856"/>
              <a:gd name="connsiteX25" fmla="*/ 2606068 w 15851934"/>
              <a:gd name="connsiteY25" fmla="*/ 14206 h 8235856"/>
              <a:gd name="connsiteX26" fmla="*/ 7712432 w 15851934"/>
              <a:gd name="connsiteY26" fmla="*/ 5272039 h 8235856"/>
              <a:gd name="connsiteX27" fmla="*/ 4418403 w 15851934"/>
              <a:gd name="connsiteY27" fmla="*/ 639914 h 8235856"/>
              <a:gd name="connsiteX28" fmla="*/ 4978522 w 15851934"/>
              <a:gd name="connsiteY28" fmla="*/ 281508 h 8235856"/>
              <a:gd name="connsiteX29" fmla="*/ 7804571 w 15851934"/>
              <a:gd name="connsiteY29" fmla="*/ 5254807 h 8235856"/>
              <a:gd name="connsiteX30" fmla="*/ 6104263 w 15851934"/>
              <a:gd name="connsiteY30" fmla="*/ 542729 h 8235856"/>
              <a:gd name="connsiteX31" fmla="*/ 6644278 w 15851934"/>
              <a:gd name="connsiteY31" fmla="*/ 376062 h 8235856"/>
              <a:gd name="connsiteX32" fmla="*/ 7884078 w 15851934"/>
              <a:gd name="connsiteY32" fmla="*/ 5242136 h 8235856"/>
              <a:gd name="connsiteX33" fmla="*/ 7641387 w 15851934"/>
              <a:gd name="connsiteY33" fmla="*/ 361856 h 8235856"/>
              <a:gd name="connsiteX34" fmla="*/ 8206535 w 15851934"/>
              <a:gd name="connsiteY34" fmla="*/ 361856 h 8235856"/>
              <a:gd name="connsiteX35" fmla="*/ 7957945 w 15851934"/>
              <a:gd name="connsiteY35" fmla="*/ 5257584 h 8235856"/>
              <a:gd name="connsiteX36" fmla="*/ 9205201 w 15851934"/>
              <a:gd name="connsiteY36" fmla="*/ 361856 h 8235856"/>
              <a:gd name="connsiteX37" fmla="*/ 9745216 w 15851934"/>
              <a:gd name="connsiteY37" fmla="*/ 528523 h 8235856"/>
              <a:gd name="connsiteX38" fmla="*/ 8038556 w 15851934"/>
              <a:gd name="connsiteY38" fmla="*/ 5246952 h 8235856"/>
              <a:gd name="connsiteX39" fmla="*/ 10870957 w 15851934"/>
              <a:gd name="connsiteY39" fmla="*/ 267302 h 8235856"/>
              <a:gd name="connsiteX40" fmla="*/ 11431075 w 15851934"/>
              <a:gd name="connsiteY40" fmla="*/ 625708 h 8235856"/>
              <a:gd name="connsiteX41" fmla="*/ 8117996 w 15851934"/>
              <a:gd name="connsiteY41" fmla="*/ 5289583 h 8235856"/>
              <a:gd name="connsiteX42" fmla="*/ 13243410 w 15851934"/>
              <a:gd name="connsiteY42" fmla="*/ 0 h 8235856"/>
              <a:gd name="connsiteX0" fmla="*/ 13243410 w 15851934"/>
              <a:gd name="connsiteY0" fmla="*/ 0 h 8235856"/>
              <a:gd name="connsiteX1" fmla="*/ 13815463 w 15851934"/>
              <a:gd name="connsiteY1" fmla="*/ 611522 h 8235856"/>
              <a:gd name="connsiteX2" fmla="*/ 8180074 w 15851934"/>
              <a:gd name="connsiteY2" fmla="*/ 5403779 h 8235856"/>
              <a:gd name="connsiteX3" fmla="*/ 14473372 w 15851934"/>
              <a:gd name="connsiteY3" fmla="*/ 1434587 h 8235856"/>
              <a:gd name="connsiteX4" fmla="*/ 14922076 w 15851934"/>
              <a:gd name="connsiteY4" fmla="*/ 2235252 h 8235856"/>
              <a:gd name="connsiteX5" fmla="*/ 8222687 w 15851934"/>
              <a:gd name="connsiteY5" fmla="*/ 5535023 h 8235856"/>
              <a:gd name="connsiteX6" fmla="*/ 15612762 w 15851934"/>
              <a:gd name="connsiteY6" fmla="*/ 3194008 h 8235856"/>
              <a:gd name="connsiteX7" fmla="*/ 15832682 w 15851934"/>
              <a:gd name="connsiteY7" fmla="*/ 4092251 h 8235856"/>
              <a:gd name="connsiteX8" fmla="*/ 8324267 w 15851934"/>
              <a:gd name="connsiteY8" fmla="*/ 5599697 h 8235856"/>
              <a:gd name="connsiteX9" fmla="*/ 15849477 w 15851934"/>
              <a:gd name="connsiteY9" fmla="*/ 5121710 h 8235856"/>
              <a:gd name="connsiteX10" fmla="*/ 15849477 w 15851934"/>
              <a:gd name="connsiteY10" fmla="*/ 5645056 h 8235856"/>
              <a:gd name="connsiteX11" fmla="*/ 15851934 w 15851934"/>
              <a:gd name="connsiteY11" fmla="*/ 5645056 h 8235856"/>
              <a:gd name="connsiteX12" fmla="*/ 15851934 w 15851934"/>
              <a:gd name="connsiteY12" fmla="*/ 8235856 h 8235856"/>
              <a:gd name="connsiteX13" fmla="*/ 16796 w 15851934"/>
              <a:gd name="connsiteY13" fmla="*/ 8235856 h 8235856"/>
              <a:gd name="connsiteX14" fmla="*/ 16796 w 15851934"/>
              <a:gd name="connsiteY14" fmla="*/ 6059811 h 8235856"/>
              <a:gd name="connsiteX15" fmla="*/ 0 w 15851934"/>
              <a:gd name="connsiteY15" fmla="*/ 6060690 h 8235856"/>
              <a:gd name="connsiteX16" fmla="*/ 0 w 15851934"/>
              <a:gd name="connsiteY16" fmla="*/ 5135916 h 8235856"/>
              <a:gd name="connsiteX17" fmla="*/ 7572837 w 15851934"/>
              <a:gd name="connsiteY17" fmla="*/ 5594853 h 8235856"/>
              <a:gd name="connsiteX18" fmla="*/ 16795 w 15851934"/>
              <a:gd name="connsiteY18" fmla="*/ 4106457 h 8235856"/>
              <a:gd name="connsiteX19" fmla="*/ 236716 w 15851934"/>
              <a:gd name="connsiteY19" fmla="*/ 3208214 h 8235856"/>
              <a:gd name="connsiteX20" fmla="*/ 7522016 w 15851934"/>
              <a:gd name="connsiteY20" fmla="*/ 5469854 h 8235856"/>
              <a:gd name="connsiteX21" fmla="*/ 927402 w 15851934"/>
              <a:gd name="connsiteY21" fmla="*/ 2249458 h 8235856"/>
              <a:gd name="connsiteX22" fmla="*/ 1376105 w 15851934"/>
              <a:gd name="connsiteY22" fmla="*/ 1448793 h 8235856"/>
              <a:gd name="connsiteX23" fmla="*/ 7599556 w 15851934"/>
              <a:gd name="connsiteY23" fmla="*/ 5360836 h 8235856"/>
              <a:gd name="connsiteX24" fmla="*/ 2034015 w 15851934"/>
              <a:gd name="connsiteY24" fmla="*/ 625728 h 8235856"/>
              <a:gd name="connsiteX25" fmla="*/ 2606068 w 15851934"/>
              <a:gd name="connsiteY25" fmla="*/ 14206 h 8235856"/>
              <a:gd name="connsiteX26" fmla="*/ 7712432 w 15851934"/>
              <a:gd name="connsiteY26" fmla="*/ 5272039 h 8235856"/>
              <a:gd name="connsiteX27" fmla="*/ 4418403 w 15851934"/>
              <a:gd name="connsiteY27" fmla="*/ 639914 h 8235856"/>
              <a:gd name="connsiteX28" fmla="*/ 4978522 w 15851934"/>
              <a:gd name="connsiteY28" fmla="*/ 281508 h 8235856"/>
              <a:gd name="connsiteX29" fmla="*/ 7804571 w 15851934"/>
              <a:gd name="connsiteY29" fmla="*/ 5254807 h 8235856"/>
              <a:gd name="connsiteX30" fmla="*/ 6104263 w 15851934"/>
              <a:gd name="connsiteY30" fmla="*/ 542729 h 8235856"/>
              <a:gd name="connsiteX31" fmla="*/ 6644278 w 15851934"/>
              <a:gd name="connsiteY31" fmla="*/ 376062 h 8235856"/>
              <a:gd name="connsiteX32" fmla="*/ 7884078 w 15851934"/>
              <a:gd name="connsiteY32" fmla="*/ 5242136 h 8235856"/>
              <a:gd name="connsiteX33" fmla="*/ 7641387 w 15851934"/>
              <a:gd name="connsiteY33" fmla="*/ 361856 h 8235856"/>
              <a:gd name="connsiteX34" fmla="*/ 8206535 w 15851934"/>
              <a:gd name="connsiteY34" fmla="*/ 361856 h 8235856"/>
              <a:gd name="connsiteX35" fmla="*/ 7957945 w 15851934"/>
              <a:gd name="connsiteY35" fmla="*/ 5257584 h 8235856"/>
              <a:gd name="connsiteX36" fmla="*/ 9205201 w 15851934"/>
              <a:gd name="connsiteY36" fmla="*/ 361856 h 8235856"/>
              <a:gd name="connsiteX37" fmla="*/ 9745216 w 15851934"/>
              <a:gd name="connsiteY37" fmla="*/ 528523 h 8235856"/>
              <a:gd name="connsiteX38" fmla="*/ 8038556 w 15851934"/>
              <a:gd name="connsiteY38" fmla="*/ 5246952 h 8235856"/>
              <a:gd name="connsiteX39" fmla="*/ 10870957 w 15851934"/>
              <a:gd name="connsiteY39" fmla="*/ 267302 h 8235856"/>
              <a:gd name="connsiteX40" fmla="*/ 11431075 w 15851934"/>
              <a:gd name="connsiteY40" fmla="*/ 625708 h 8235856"/>
              <a:gd name="connsiteX41" fmla="*/ 8117996 w 15851934"/>
              <a:gd name="connsiteY41" fmla="*/ 5289583 h 8235856"/>
              <a:gd name="connsiteX42" fmla="*/ 13243410 w 15851934"/>
              <a:gd name="connsiteY42" fmla="*/ 0 h 8235856"/>
              <a:gd name="connsiteX0" fmla="*/ 13243410 w 15851934"/>
              <a:gd name="connsiteY0" fmla="*/ 0 h 8235856"/>
              <a:gd name="connsiteX1" fmla="*/ 13815463 w 15851934"/>
              <a:gd name="connsiteY1" fmla="*/ 611522 h 8235856"/>
              <a:gd name="connsiteX2" fmla="*/ 8180074 w 15851934"/>
              <a:gd name="connsiteY2" fmla="*/ 5403779 h 8235856"/>
              <a:gd name="connsiteX3" fmla="*/ 14473372 w 15851934"/>
              <a:gd name="connsiteY3" fmla="*/ 1434587 h 8235856"/>
              <a:gd name="connsiteX4" fmla="*/ 14922076 w 15851934"/>
              <a:gd name="connsiteY4" fmla="*/ 2235252 h 8235856"/>
              <a:gd name="connsiteX5" fmla="*/ 8222687 w 15851934"/>
              <a:gd name="connsiteY5" fmla="*/ 5535023 h 8235856"/>
              <a:gd name="connsiteX6" fmla="*/ 15612762 w 15851934"/>
              <a:gd name="connsiteY6" fmla="*/ 3194008 h 8235856"/>
              <a:gd name="connsiteX7" fmla="*/ 15832682 w 15851934"/>
              <a:gd name="connsiteY7" fmla="*/ 4092251 h 8235856"/>
              <a:gd name="connsiteX8" fmla="*/ 8324267 w 15851934"/>
              <a:gd name="connsiteY8" fmla="*/ 5599697 h 8235856"/>
              <a:gd name="connsiteX9" fmla="*/ 15849477 w 15851934"/>
              <a:gd name="connsiteY9" fmla="*/ 5121710 h 8235856"/>
              <a:gd name="connsiteX10" fmla="*/ 15849477 w 15851934"/>
              <a:gd name="connsiteY10" fmla="*/ 5645056 h 8235856"/>
              <a:gd name="connsiteX11" fmla="*/ 15851934 w 15851934"/>
              <a:gd name="connsiteY11" fmla="*/ 5645056 h 8235856"/>
              <a:gd name="connsiteX12" fmla="*/ 15851934 w 15851934"/>
              <a:gd name="connsiteY12" fmla="*/ 8235856 h 8235856"/>
              <a:gd name="connsiteX13" fmla="*/ 16796 w 15851934"/>
              <a:gd name="connsiteY13" fmla="*/ 8235856 h 8235856"/>
              <a:gd name="connsiteX14" fmla="*/ 16796 w 15851934"/>
              <a:gd name="connsiteY14" fmla="*/ 6059811 h 8235856"/>
              <a:gd name="connsiteX15" fmla="*/ 0 w 15851934"/>
              <a:gd name="connsiteY15" fmla="*/ 6060690 h 8235856"/>
              <a:gd name="connsiteX16" fmla="*/ 0 w 15851934"/>
              <a:gd name="connsiteY16" fmla="*/ 5135916 h 8235856"/>
              <a:gd name="connsiteX17" fmla="*/ 7483937 w 15851934"/>
              <a:gd name="connsiteY17" fmla="*/ 5544053 h 8235856"/>
              <a:gd name="connsiteX18" fmla="*/ 16795 w 15851934"/>
              <a:gd name="connsiteY18" fmla="*/ 4106457 h 8235856"/>
              <a:gd name="connsiteX19" fmla="*/ 236716 w 15851934"/>
              <a:gd name="connsiteY19" fmla="*/ 3208214 h 8235856"/>
              <a:gd name="connsiteX20" fmla="*/ 7522016 w 15851934"/>
              <a:gd name="connsiteY20" fmla="*/ 5469854 h 8235856"/>
              <a:gd name="connsiteX21" fmla="*/ 927402 w 15851934"/>
              <a:gd name="connsiteY21" fmla="*/ 2249458 h 8235856"/>
              <a:gd name="connsiteX22" fmla="*/ 1376105 w 15851934"/>
              <a:gd name="connsiteY22" fmla="*/ 1448793 h 8235856"/>
              <a:gd name="connsiteX23" fmla="*/ 7599556 w 15851934"/>
              <a:gd name="connsiteY23" fmla="*/ 5360836 h 8235856"/>
              <a:gd name="connsiteX24" fmla="*/ 2034015 w 15851934"/>
              <a:gd name="connsiteY24" fmla="*/ 625728 h 8235856"/>
              <a:gd name="connsiteX25" fmla="*/ 2606068 w 15851934"/>
              <a:gd name="connsiteY25" fmla="*/ 14206 h 8235856"/>
              <a:gd name="connsiteX26" fmla="*/ 7712432 w 15851934"/>
              <a:gd name="connsiteY26" fmla="*/ 5272039 h 8235856"/>
              <a:gd name="connsiteX27" fmla="*/ 4418403 w 15851934"/>
              <a:gd name="connsiteY27" fmla="*/ 639914 h 8235856"/>
              <a:gd name="connsiteX28" fmla="*/ 4978522 w 15851934"/>
              <a:gd name="connsiteY28" fmla="*/ 281508 h 8235856"/>
              <a:gd name="connsiteX29" fmla="*/ 7804571 w 15851934"/>
              <a:gd name="connsiteY29" fmla="*/ 5254807 h 8235856"/>
              <a:gd name="connsiteX30" fmla="*/ 6104263 w 15851934"/>
              <a:gd name="connsiteY30" fmla="*/ 542729 h 8235856"/>
              <a:gd name="connsiteX31" fmla="*/ 6644278 w 15851934"/>
              <a:gd name="connsiteY31" fmla="*/ 376062 h 8235856"/>
              <a:gd name="connsiteX32" fmla="*/ 7884078 w 15851934"/>
              <a:gd name="connsiteY32" fmla="*/ 5242136 h 8235856"/>
              <a:gd name="connsiteX33" fmla="*/ 7641387 w 15851934"/>
              <a:gd name="connsiteY33" fmla="*/ 361856 h 8235856"/>
              <a:gd name="connsiteX34" fmla="*/ 8206535 w 15851934"/>
              <a:gd name="connsiteY34" fmla="*/ 361856 h 8235856"/>
              <a:gd name="connsiteX35" fmla="*/ 7957945 w 15851934"/>
              <a:gd name="connsiteY35" fmla="*/ 5257584 h 8235856"/>
              <a:gd name="connsiteX36" fmla="*/ 9205201 w 15851934"/>
              <a:gd name="connsiteY36" fmla="*/ 361856 h 8235856"/>
              <a:gd name="connsiteX37" fmla="*/ 9745216 w 15851934"/>
              <a:gd name="connsiteY37" fmla="*/ 528523 h 8235856"/>
              <a:gd name="connsiteX38" fmla="*/ 8038556 w 15851934"/>
              <a:gd name="connsiteY38" fmla="*/ 5246952 h 8235856"/>
              <a:gd name="connsiteX39" fmla="*/ 10870957 w 15851934"/>
              <a:gd name="connsiteY39" fmla="*/ 267302 h 8235856"/>
              <a:gd name="connsiteX40" fmla="*/ 11431075 w 15851934"/>
              <a:gd name="connsiteY40" fmla="*/ 625708 h 8235856"/>
              <a:gd name="connsiteX41" fmla="*/ 8117996 w 15851934"/>
              <a:gd name="connsiteY41" fmla="*/ 5289583 h 8235856"/>
              <a:gd name="connsiteX42" fmla="*/ 13243410 w 15851934"/>
              <a:gd name="connsiteY42" fmla="*/ 0 h 8235856"/>
              <a:gd name="connsiteX0" fmla="*/ 13243410 w 15851934"/>
              <a:gd name="connsiteY0" fmla="*/ 0 h 8235856"/>
              <a:gd name="connsiteX1" fmla="*/ 13815463 w 15851934"/>
              <a:gd name="connsiteY1" fmla="*/ 611522 h 8235856"/>
              <a:gd name="connsiteX2" fmla="*/ 8256274 w 15851934"/>
              <a:gd name="connsiteY2" fmla="*/ 5359329 h 8235856"/>
              <a:gd name="connsiteX3" fmla="*/ 14473372 w 15851934"/>
              <a:gd name="connsiteY3" fmla="*/ 1434587 h 8235856"/>
              <a:gd name="connsiteX4" fmla="*/ 14922076 w 15851934"/>
              <a:gd name="connsiteY4" fmla="*/ 2235252 h 8235856"/>
              <a:gd name="connsiteX5" fmla="*/ 8222687 w 15851934"/>
              <a:gd name="connsiteY5" fmla="*/ 5535023 h 8235856"/>
              <a:gd name="connsiteX6" fmla="*/ 15612762 w 15851934"/>
              <a:gd name="connsiteY6" fmla="*/ 3194008 h 8235856"/>
              <a:gd name="connsiteX7" fmla="*/ 15832682 w 15851934"/>
              <a:gd name="connsiteY7" fmla="*/ 4092251 h 8235856"/>
              <a:gd name="connsiteX8" fmla="*/ 8324267 w 15851934"/>
              <a:gd name="connsiteY8" fmla="*/ 5599697 h 8235856"/>
              <a:gd name="connsiteX9" fmla="*/ 15849477 w 15851934"/>
              <a:gd name="connsiteY9" fmla="*/ 5121710 h 8235856"/>
              <a:gd name="connsiteX10" fmla="*/ 15849477 w 15851934"/>
              <a:gd name="connsiteY10" fmla="*/ 5645056 h 8235856"/>
              <a:gd name="connsiteX11" fmla="*/ 15851934 w 15851934"/>
              <a:gd name="connsiteY11" fmla="*/ 5645056 h 8235856"/>
              <a:gd name="connsiteX12" fmla="*/ 15851934 w 15851934"/>
              <a:gd name="connsiteY12" fmla="*/ 8235856 h 8235856"/>
              <a:gd name="connsiteX13" fmla="*/ 16796 w 15851934"/>
              <a:gd name="connsiteY13" fmla="*/ 8235856 h 8235856"/>
              <a:gd name="connsiteX14" fmla="*/ 16796 w 15851934"/>
              <a:gd name="connsiteY14" fmla="*/ 6059811 h 8235856"/>
              <a:gd name="connsiteX15" fmla="*/ 0 w 15851934"/>
              <a:gd name="connsiteY15" fmla="*/ 6060690 h 8235856"/>
              <a:gd name="connsiteX16" fmla="*/ 0 w 15851934"/>
              <a:gd name="connsiteY16" fmla="*/ 5135916 h 8235856"/>
              <a:gd name="connsiteX17" fmla="*/ 7483937 w 15851934"/>
              <a:gd name="connsiteY17" fmla="*/ 5544053 h 8235856"/>
              <a:gd name="connsiteX18" fmla="*/ 16795 w 15851934"/>
              <a:gd name="connsiteY18" fmla="*/ 4106457 h 8235856"/>
              <a:gd name="connsiteX19" fmla="*/ 236716 w 15851934"/>
              <a:gd name="connsiteY19" fmla="*/ 3208214 h 8235856"/>
              <a:gd name="connsiteX20" fmla="*/ 7522016 w 15851934"/>
              <a:gd name="connsiteY20" fmla="*/ 5469854 h 8235856"/>
              <a:gd name="connsiteX21" fmla="*/ 927402 w 15851934"/>
              <a:gd name="connsiteY21" fmla="*/ 2249458 h 8235856"/>
              <a:gd name="connsiteX22" fmla="*/ 1376105 w 15851934"/>
              <a:gd name="connsiteY22" fmla="*/ 1448793 h 8235856"/>
              <a:gd name="connsiteX23" fmla="*/ 7599556 w 15851934"/>
              <a:gd name="connsiteY23" fmla="*/ 5360836 h 8235856"/>
              <a:gd name="connsiteX24" fmla="*/ 2034015 w 15851934"/>
              <a:gd name="connsiteY24" fmla="*/ 625728 h 8235856"/>
              <a:gd name="connsiteX25" fmla="*/ 2606068 w 15851934"/>
              <a:gd name="connsiteY25" fmla="*/ 14206 h 8235856"/>
              <a:gd name="connsiteX26" fmla="*/ 7712432 w 15851934"/>
              <a:gd name="connsiteY26" fmla="*/ 5272039 h 8235856"/>
              <a:gd name="connsiteX27" fmla="*/ 4418403 w 15851934"/>
              <a:gd name="connsiteY27" fmla="*/ 639914 h 8235856"/>
              <a:gd name="connsiteX28" fmla="*/ 4978522 w 15851934"/>
              <a:gd name="connsiteY28" fmla="*/ 281508 h 8235856"/>
              <a:gd name="connsiteX29" fmla="*/ 7804571 w 15851934"/>
              <a:gd name="connsiteY29" fmla="*/ 5254807 h 8235856"/>
              <a:gd name="connsiteX30" fmla="*/ 6104263 w 15851934"/>
              <a:gd name="connsiteY30" fmla="*/ 542729 h 8235856"/>
              <a:gd name="connsiteX31" fmla="*/ 6644278 w 15851934"/>
              <a:gd name="connsiteY31" fmla="*/ 376062 h 8235856"/>
              <a:gd name="connsiteX32" fmla="*/ 7884078 w 15851934"/>
              <a:gd name="connsiteY32" fmla="*/ 5242136 h 8235856"/>
              <a:gd name="connsiteX33" fmla="*/ 7641387 w 15851934"/>
              <a:gd name="connsiteY33" fmla="*/ 361856 h 8235856"/>
              <a:gd name="connsiteX34" fmla="*/ 8206535 w 15851934"/>
              <a:gd name="connsiteY34" fmla="*/ 361856 h 8235856"/>
              <a:gd name="connsiteX35" fmla="*/ 7957945 w 15851934"/>
              <a:gd name="connsiteY35" fmla="*/ 5257584 h 8235856"/>
              <a:gd name="connsiteX36" fmla="*/ 9205201 w 15851934"/>
              <a:gd name="connsiteY36" fmla="*/ 361856 h 8235856"/>
              <a:gd name="connsiteX37" fmla="*/ 9745216 w 15851934"/>
              <a:gd name="connsiteY37" fmla="*/ 528523 h 8235856"/>
              <a:gd name="connsiteX38" fmla="*/ 8038556 w 15851934"/>
              <a:gd name="connsiteY38" fmla="*/ 5246952 h 8235856"/>
              <a:gd name="connsiteX39" fmla="*/ 10870957 w 15851934"/>
              <a:gd name="connsiteY39" fmla="*/ 267302 h 8235856"/>
              <a:gd name="connsiteX40" fmla="*/ 11431075 w 15851934"/>
              <a:gd name="connsiteY40" fmla="*/ 625708 h 8235856"/>
              <a:gd name="connsiteX41" fmla="*/ 8117996 w 15851934"/>
              <a:gd name="connsiteY41" fmla="*/ 5289583 h 8235856"/>
              <a:gd name="connsiteX42" fmla="*/ 13243410 w 15851934"/>
              <a:gd name="connsiteY42" fmla="*/ 0 h 8235856"/>
              <a:gd name="connsiteX0" fmla="*/ 13243410 w 15851934"/>
              <a:gd name="connsiteY0" fmla="*/ 0 h 8235856"/>
              <a:gd name="connsiteX1" fmla="*/ 13815463 w 15851934"/>
              <a:gd name="connsiteY1" fmla="*/ 611522 h 8235856"/>
              <a:gd name="connsiteX2" fmla="*/ 8256274 w 15851934"/>
              <a:gd name="connsiteY2" fmla="*/ 5359329 h 8235856"/>
              <a:gd name="connsiteX3" fmla="*/ 14473372 w 15851934"/>
              <a:gd name="connsiteY3" fmla="*/ 1434587 h 8235856"/>
              <a:gd name="connsiteX4" fmla="*/ 14922076 w 15851934"/>
              <a:gd name="connsiteY4" fmla="*/ 2235252 h 8235856"/>
              <a:gd name="connsiteX5" fmla="*/ 8222687 w 15851934"/>
              <a:gd name="connsiteY5" fmla="*/ 5535023 h 8235856"/>
              <a:gd name="connsiteX6" fmla="*/ 15612762 w 15851934"/>
              <a:gd name="connsiteY6" fmla="*/ 3194008 h 8235856"/>
              <a:gd name="connsiteX7" fmla="*/ 15832682 w 15851934"/>
              <a:gd name="connsiteY7" fmla="*/ 4092251 h 8235856"/>
              <a:gd name="connsiteX8" fmla="*/ 8324267 w 15851934"/>
              <a:gd name="connsiteY8" fmla="*/ 5599697 h 8235856"/>
              <a:gd name="connsiteX9" fmla="*/ 15849477 w 15851934"/>
              <a:gd name="connsiteY9" fmla="*/ 5121710 h 8235856"/>
              <a:gd name="connsiteX10" fmla="*/ 15849477 w 15851934"/>
              <a:gd name="connsiteY10" fmla="*/ 5645056 h 8235856"/>
              <a:gd name="connsiteX11" fmla="*/ 15851934 w 15851934"/>
              <a:gd name="connsiteY11" fmla="*/ 5645056 h 8235856"/>
              <a:gd name="connsiteX12" fmla="*/ 15851934 w 15851934"/>
              <a:gd name="connsiteY12" fmla="*/ 8235856 h 8235856"/>
              <a:gd name="connsiteX13" fmla="*/ 16796 w 15851934"/>
              <a:gd name="connsiteY13" fmla="*/ 8235856 h 8235856"/>
              <a:gd name="connsiteX14" fmla="*/ 16796 w 15851934"/>
              <a:gd name="connsiteY14" fmla="*/ 6059811 h 8235856"/>
              <a:gd name="connsiteX15" fmla="*/ 0 w 15851934"/>
              <a:gd name="connsiteY15" fmla="*/ 6060690 h 8235856"/>
              <a:gd name="connsiteX16" fmla="*/ 0 w 15851934"/>
              <a:gd name="connsiteY16" fmla="*/ 5135916 h 8235856"/>
              <a:gd name="connsiteX17" fmla="*/ 7483937 w 15851934"/>
              <a:gd name="connsiteY17" fmla="*/ 5544053 h 8235856"/>
              <a:gd name="connsiteX18" fmla="*/ 16795 w 15851934"/>
              <a:gd name="connsiteY18" fmla="*/ 4106457 h 8235856"/>
              <a:gd name="connsiteX19" fmla="*/ 236716 w 15851934"/>
              <a:gd name="connsiteY19" fmla="*/ 3208214 h 8235856"/>
              <a:gd name="connsiteX20" fmla="*/ 7522016 w 15851934"/>
              <a:gd name="connsiteY20" fmla="*/ 5469854 h 8235856"/>
              <a:gd name="connsiteX21" fmla="*/ 927402 w 15851934"/>
              <a:gd name="connsiteY21" fmla="*/ 2249458 h 8235856"/>
              <a:gd name="connsiteX22" fmla="*/ 1376105 w 15851934"/>
              <a:gd name="connsiteY22" fmla="*/ 1448793 h 8235856"/>
              <a:gd name="connsiteX23" fmla="*/ 7599556 w 15851934"/>
              <a:gd name="connsiteY23" fmla="*/ 5360836 h 8235856"/>
              <a:gd name="connsiteX24" fmla="*/ 2034015 w 15851934"/>
              <a:gd name="connsiteY24" fmla="*/ 625728 h 8235856"/>
              <a:gd name="connsiteX25" fmla="*/ 2606068 w 15851934"/>
              <a:gd name="connsiteY25" fmla="*/ 14206 h 8235856"/>
              <a:gd name="connsiteX26" fmla="*/ 7712432 w 15851934"/>
              <a:gd name="connsiteY26" fmla="*/ 5272039 h 8235856"/>
              <a:gd name="connsiteX27" fmla="*/ 4418403 w 15851934"/>
              <a:gd name="connsiteY27" fmla="*/ 639914 h 8235856"/>
              <a:gd name="connsiteX28" fmla="*/ 4978522 w 15851934"/>
              <a:gd name="connsiteY28" fmla="*/ 281508 h 8235856"/>
              <a:gd name="connsiteX29" fmla="*/ 7804571 w 15851934"/>
              <a:gd name="connsiteY29" fmla="*/ 5254807 h 8235856"/>
              <a:gd name="connsiteX30" fmla="*/ 6104263 w 15851934"/>
              <a:gd name="connsiteY30" fmla="*/ 542729 h 8235856"/>
              <a:gd name="connsiteX31" fmla="*/ 6644278 w 15851934"/>
              <a:gd name="connsiteY31" fmla="*/ 376062 h 8235856"/>
              <a:gd name="connsiteX32" fmla="*/ 7884078 w 15851934"/>
              <a:gd name="connsiteY32" fmla="*/ 5242136 h 8235856"/>
              <a:gd name="connsiteX33" fmla="*/ 7641387 w 15851934"/>
              <a:gd name="connsiteY33" fmla="*/ 361856 h 8235856"/>
              <a:gd name="connsiteX34" fmla="*/ 8206535 w 15851934"/>
              <a:gd name="connsiteY34" fmla="*/ 361856 h 8235856"/>
              <a:gd name="connsiteX35" fmla="*/ 7957945 w 15851934"/>
              <a:gd name="connsiteY35" fmla="*/ 5257584 h 8235856"/>
              <a:gd name="connsiteX36" fmla="*/ 9205201 w 15851934"/>
              <a:gd name="connsiteY36" fmla="*/ 361856 h 8235856"/>
              <a:gd name="connsiteX37" fmla="*/ 9745216 w 15851934"/>
              <a:gd name="connsiteY37" fmla="*/ 528523 h 8235856"/>
              <a:gd name="connsiteX38" fmla="*/ 8038556 w 15851934"/>
              <a:gd name="connsiteY38" fmla="*/ 5246952 h 8235856"/>
              <a:gd name="connsiteX39" fmla="*/ 10870957 w 15851934"/>
              <a:gd name="connsiteY39" fmla="*/ 267302 h 8235856"/>
              <a:gd name="connsiteX40" fmla="*/ 11431075 w 15851934"/>
              <a:gd name="connsiteY40" fmla="*/ 625708 h 8235856"/>
              <a:gd name="connsiteX41" fmla="*/ 8124346 w 15851934"/>
              <a:gd name="connsiteY41" fmla="*/ 5283233 h 8235856"/>
              <a:gd name="connsiteX42" fmla="*/ 13243410 w 15851934"/>
              <a:gd name="connsiteY42" fmla="*/ 0 h 8235856"/>
              <a:gd name="connsiteX0" fmla="*/ 13243410 w 15851934"/>
              <a:gd name="connsiteY0" fmla="*/ 0 h 8235856"/>
              <a:gd name="connsiteX1" fmla="*/ 13815463 w 15851934"/>
              <a:gd name="connsiteY1" fmla="*/ 611522 h 8235856"/>
              <a:gd name="connsiteX2" fmla="*/ 8224524 w 15851934"/>
              <a:gd name="connsiteY2" fmla="*/ 5359329 h 8235856"/>
              <a:gd name="connsiteX3" fmla="*/ 14473372 w 15851934"/>
              <a:gd name="connsiteY3" fmla="*/ 1434587 h 8235856"/>
              <a:gd name="connsiteX4" fmla="*/ 14922076 w 15851934"/>
              <a:gd name="connsiteY4" fmla="*/ 2235252 h 8235856"/>
              <a:gd name="connsiteX5" fmla="*/ 8222687 w 15851934"/>
              <a:gd name="connsiteY5" fmla="*/ 5535023 h 8235856"/>
              <a:gd name="connsiteX6" fmla="*/ 15612762 w 15851934"/>
              <a:gd name="connsiteY6" fmla="*/ 3194008 h 8235856"/>
              <a:gd name="connsiteX7" fmla="*/ 15832682 w 15851934"/>
              <a:gd name="connsiteY7" fmla="*/ 4092251 h 8235856"/>
              <a:gd name="connsiteX8" fmla="*/ 8324267 w 15851934"/>
              <a:gd name="connsiteY8" fmla="*/ 5599697 h 8235856"/>
              <a:gd name="connsiteX9" fmla="*/ 15849477 w 15851934"/>
              <a:gd name="connsiteY9" fmla="*/ 5121710 h 8235856"/>
              <a:gd name="connsiteX10" fmla="*/ 15849477 w 15851934"/>
              <a:gd name="connsiteY10" fmla="*/ 5645056 h 8235856"/>
              <a:gd name="connsiteX11" fmla="*/ 15851934 w 15851934"/>
              <a:gd name="connsiteY11" fmla="*/ 5645056 h 8235856"/>
              <a:gd name="connsiteX12" fmla="*/ 15851934 w 15851934"/>
              <a:gd name="connsiteY12" fmla="*/ 8235856 h 8235856"/>
              <a:gd name="connsiteX13" fmla="*/ 16796 w 15851934"/>
              <a:gd name="connsiteY13" fmla="*/ 8235856 h 8235856"/>
              <a:gd name="connsiteX14" fmla="*/ 16796 w 15851934"/>
              <a:gd name="connsiteY14" fmla="*/ 6059811 h 8235856"/>
              <a:gd name="connsiteX15" fmla="*/ 0 w 15851934"/>
              <a:gd name="connsiteY15" fmla="*/ 6060690 h 8235856"/>
              <a:gd name="connsiteX16" fmla="*/ 0 w 15851934"/>
              <a:gd name="connsiteY16" fmla="*/ 5135916 h 8235856"/>
              <a:gd name="connsiteX17" fmla="*/ 7483937 w 15851934"/>
              <a:gd name="connsiteY17" fmla="*/ 5544053 h 8235856"/>
              <a:gd name="connsiteX18" fmla="*/ 16795 w 15851934"/>
              <a:gd name="connsiteY18" fmla="*/ 4106457 h 8235856"/>
              <a:gd name="connsiteX19" fmla="*/ 236716 w 15851934"/>
              <a:gd name="connsiteY19" fmla="*/ 3208214 h 8235856"/>
              <a:gd name="connsiteX20" fmla="*/ 7522016 w 15851934"/>
              <a:gd name="connsiteY20" fmla="*/ 5469854 h 8235856"/>
              <a:gd name="connsiteX21" fmla="*/ 927402 w 15851934"/>
              <a:gd name="connsiteY21" fmla="*/ 2249458 h 8235856"/>
              <a:gd name="connsiteX22" fmla="*/ 1376105 w 15851934"/>
              <a:gd name="connsiteY22" fmla="*/ 1448793 h 8235856"/>
              <a:gd name="connsiteX23" fmla="*/ 7599556 w 15851934"/>
              <a:gd name="connsiteY23" fmla="*/ 5360836 h 8235856"/>
              <a:gd name="connsiteX24" fmla="*/ 2034015 w 15851934"/>
              <a:gd name="connsiteY24" fmla="*/ 625728 h 8235856"/>
              <a:gd name="connsiteX25" fmla="*/ 2606068 w 15851934"/>
              <a:gd name="connsiteY25" fmla="*/ 14206 h 8235856"/>
              <a:gd name="connsiteX26" fmla="*/ 7712432 w 15851934"/>
              <a:gd name="connsiteY26" fmla="*/ 5272039 h 8235856"/>
              <a:gd name="connsiteX27" fmla="*/ 4418403 w 15851934"/>
              <a:gd name="connsiteY27" fmla="*/ 639914 h 8235856"/>
              <a:gd name="connsiteX28" fmla="*/ 4978522 w 15851934"/>
              <a:gd name="connsiteY28" fmla="*/ 281508 h 8235856"/>
              <a:gd name="connsiteX29" fmla="*/ 7804571 w 15851934"/>
              <a:gd name="connsiteY29" fmla="*/ 5254807 h 8235856"/>
              <a:gd name="connsiteX30" fmla="*/ 6104263 w 15851934"/>
              <a:gd name="connsiteY30" fmla="*/ 542729 h 8235856"/>
              <a:gd name="connsiteX31" fmla="*/ 6644278 w 15851934"/>
              <a:gd name="connsiteY31" fmla="*/ 376062 h 8235856"/>
              <a:gd name="connsiteX32" fmla="*/ 7884078 w 15851934"/>
              <a:gd name="connsiteY32" fmla="*/ 5242136 h 8235856"/>
              <a:gd name="connsiteX33" fmla="*/ 7641387 w 15851934"/>
              <a:gd name="connsiteY33" fmla="*/ 361856 h 8235856"/>
              <a:gd name="connsiteX34" fmla="*/ 8206535 w 15851934"/>
              <a:gd name="connsiteY34" fmla="*/ 361856 h 8235856"/>
              <a:gd name="connsiteX35" fmla="*/ 7957945 w 15851934"/>
              <a:gd name="connsiteY35" fmla="*/ 5257584 h 8235856"/>
              <a:gd name="connsiteX36" fmla="*/ 9205201 w 15851934"/>
              <a:gd name="connsiteY36" fmla="*/ 361856 h 8235856"/>
              <a:gd name="connsiteX37" fmla="*/ 9745216 w 15851934"/>
              <a:gd name="connsiteY37" fmla="*/ 528523 h 8235856"/>
              <a:gd name="connsiteX38" fmla="*/ 8038556 w 15851934"/>
              <a:gd name="connsiteY38" fmla="*/ 5246952 h 8235856"/>
              <a:gd name="connsiteX39" fmla="*/ 10870957 w 15851934"/>
              <a:gd name="connsiteY39" fmla="*/ 267302 h 8235856"/>
              <a:gd name="connsiteX40" fmla="*/ 11431075 w 15851934"/>
              <a:gd name="connsiteY40" fmla="*/ 625708 h 8235856"/>
              <a:gd name="connsiteX41" fmla="*/ 8124346 w 15851934"/>
              <a:gd name="connsiteY41" fmla="*/ 5283233 h 8235856"/>
              <a:gd name="connsiteX42" fmla="*/ 13243410 w 15851934"/>
              <a:gd name="connsiteY42" fmla="*/ 0 h 8235856"/>
              <a:gd name="connsiteX0" fmla="*/ 13243410 w 15851934"/>
              <a:gd name="connsiteY0" fmla="*/ 0 h 8235856"/>
              <a:gd name="connsiteX1" fmla="*/ 13815463 w 15851934"/>
              <a:gd name="connsiteY1" fmla="*/ 611522 h 8235856"/>
              <a:gd name="connsiteX2" fmla="*/ 8224524 w 15851934"/>
              <a:gd name="connsiteY2" fmla="*/ 5359329 h 8235856"/>
              <a:gd name="connsiteX3" fmla="*/ 14473372 w 15851934"/>
              <a:gd name="connsiteY3" fmla="*/ 1434587 h 8235856"/>
              <a:gd name="connsiteX4" fmla="*/ 14922076 w 15851934"/>
              <a:gd name="connsiteY4" fmla="*/ 2235252 h 8235856"/>
              <a:gd name="connsiteX5" fmla="*/ 8305237 w 15851934"/>
              <a:gd name="connsiteY5" fmla="*/ 5496923 h 8235856"/>
              <a:gd name="connsiteX6" fmla="*/ 15612762 w 15851934"/>
              <a:gd name="connsiteY6" fmla="*/ 3194008 h 8235856"/>
              <a:gd name="connsiteX7" fmla="*/ 15832682 w 15851934"/>
              <a:gd name="connsiteY7" fmla="*/ 4092251 h 8235856"/>
              <a:gd name="connsiteX8" fmla="*/ 8324267 w 15851934"/>
              <a:gd name="connsiteY8" fmla="*/ 5599697 h 8235856"/>
              <a:gd name="connsiteX9" fmla="*/ 15849477 w 15851934"/>
              <a:gd name="connsiteY9" fmla="*/ 5121710 h 8235856"/>
              <a:gd name="connsiteX10" fmla="*/ 15849477 w 15851934"/>
              <a:gd name="connsiteY10" fmla="*/ 5645056 h 8235856"/>
              <a:gd name="connsiteX11" fmla="*/ 15851934 w 15851934"/>
              <a:gd name="connsiteY11" fmla="*/ 5645056 h 8235856"/>
              <a:gd name="connsiteX12" fmla="*/ 15851934 w 15851934"/>
              <a:gd name="connsiteY12" fmla="*/ 8235856 h 8235856"/>
              <a:gd name="connsiteX13" fmla="*/ 16796 w 15851934"/>
              <a:gd name="connsiteY13" fmla="*/ 8235856 h 8235856"/>
              <a:gd name="connsiteX14" fmla="*/ 16796 w 15851934"/>
              <a:gd name="connsiteY14" fmla="*/ 6059811 h 8235856"/>
              <a:gd name="connsiteX15" fmla="*/ 0 w 15851934"/>
              <a:gd name="connsiteY15" fmla="*/ 6060690 h 8235856"/>
              <a:gd name="connsiteX16" fmla="*/ 0 w 15851934"/>
              <a:gd name="connsiteY16" fmla="*/ 5135916 h 8235856"/>
              <a:gd name="connsiteX17" fmla="*/ 7483937 w 15851934"/>
              <a:gd name="connsiteY17" fmla="*/ 5544053 h 8235856"/>
              <a:gd name="connsiteX18" fmla="*/ 16795 w 15851934"/>
              <a:gd name="connsiteY18" fmla="*/ 4106457 h 8235856"/>
              <a:gd name="connsiteX19" fmla="*/ 236716 w 15851934"/>
              <a:gd name="connsiteY19" fmla="*/ 3208214 h 8235856"/>
              <a:gd name="connsiteX20" fmla="*/ 7522016 w 15851934"/>
              <a:gd name="connsiteY20" fmla="*/ 5469854 h 8235856"/>
              <a:gd name="connsiteX21" fmla="*/ 927402 w 15851934"/>
              <a:gd name="connsiteY21" fmla="*/ 2249458 h 8235856"/>
              <a:gd name="connsiteX22" fmla="*/ 1376105 w 15851934"/>
              <a:gd name="connsiteY22" fmla="*/ 1448793 h 8235856"/>
              <a:gd name="connsiteX23" fmla="*/ 7599556 w 15851934"/>
              <a:gd name="connsiteY23" fmla="*/ 5360836 h 8235856"/>
              <a:gd name="connsiteX24" fmla="*/ 2034015 w 15851934"/>
              <a:gd name="connsiteY24" fmla="*/ 625728 h 8235856"/>
              <a:gd name="connsiteX25" fmla="*/ 2606068 w 15851934"/>
              <a:gd name="connsiteY25" fmla="*/ 14206 h 8235856"/>
              <a:gd name="connsiteX26" fmla="*/ 7712432 w 15851934"/>
              <a:gd name="connsiteY26" fmla="*/ 5272039 h 8235856"/>
              <a:gd name="connsiteX27" fmla="*/ 4418403 w 15851934"/>
              <a:gd name="connsiteY27" fmla="*/ 639914 h 8235856"/>
              <a:gd name="connsiteX28" fmla="*/ 4978522 w 15851934"/>
              <a:gd name="connsiteY28" fmla="*/ 281508 h 8235856"/>
              <a:gd name="connsiteX29" fmla="*/ 7804571 w 15851934"/>
              <a:gd name="connsiteY29" fmla="*/ 5254807 h 8235856"/>
              <a:gd name="connsiteX30" fmla="*/ 6104263 w 15851934"/>
              <a:gd name="connsiteY30" fmla="*/ 542729 h 8235856"/>
              <a:gd name="connsiteX31" fmla="*/ 6644278 w 15851934"/>
              <a:gd name="connsiteY31" fmla="*/ 376062 h 8235856"/>
              <a:gd name="connsiteX32" fmla="*/ 7884078 w 15851934"/>
              <a:gd name="connsiteY32" fmla="*/ 5242136 h 8235856"/>
              <a:gd name="connsiteX33" fmla="*/ 7641387 w 15851934"/>
              <a:gd name="connsiteY33" fmla="*/ 361856 h 8235856"/>
              <a:gd name="connsiteX34" fmla="*/ 8206535 w 15851934"/>
              <a:gd name="connsiteY34" fmla="*/ 361856 h 8235856"/>
              <a:gd name="connsiteX35" fmla="*/ 7957945 w 15851934"/>
              <a:gd name="connsiteY35" fmla="*/ 5257584 h 8235856"/>
              <a:gd name="connsiteX36" fmla="*/ 9205201 w 15851934"/>
              <a:gd name="connsiteY36" fmla="*/ 361856 h 8235856"/>
              <a:gd name="connsiteX37" fmla="*/ 9745216 w 15851934"/>
              <a:gd name="connsiteY37" fmla="*/ 528523 h 8235856"/>
              <a:gd name="connsiteX38" fmla="*/ 8038556 w 15851934"/>
              <a:gd name="connsiteY38" fmla="*/ 5246952 h 8235856"/>
              <a:gd name="connsiteX39" fmla="*/ 10870957 w 15851934"/>
              <a:gd name="connsiteY39" fmla="*/ 267302 h 8235856"/>
              <a:gd name="connsiteX40" fmla="*/ 11431075 w 15851934"/>
              <a:gd name="connsiteY40" fmla="*/ 625708 h 8235856"/>
              <a:gd name="connsiteX41" fmla="*/ 8124346 w 15851934"/>
              <a:gd name="connsiteY41" fmla="*/ 5283233 h 8235856"/>
              <a:gd name="connsiteX42" fmla="*/ 13243410 w 15851934"/>
              <a:gd name="connsiteY42" fmla="*/ 0 h 8235856"/>
              <a:gd name="connsiteX0" fmla="*/ 13243410 w 15851934"/>
              <a:gd name="connsiteY0" fmla="*/ 0 h 8235856"/>
              <a:gd name="connsiteX1" fmla="*/ 13815463 w 15851934"/>
              <a:gd name="connsiteY1" fmla="*/ 611522 h 8235856"/>
              <a:gd name="connsiteX2" fmla="*/ 8224524 w 15851934"/>
              <a:gd name="connsiteY2" fmla="*/ 5359329 h 8235856"/>
              <a:gd name="connsiteX3" fmla="*/ 14473372 w 15851934"/>
              <a:gd name="connsiteY3" fmla="*/ 1434587 h 8235856"/>
              <a:gd name="connsiteX4" fmla="*/ 14922076 w 15851934"/>
              <a:gd name="connsiteY4" fmla="*/ 2235252 h 8235856"/>
              <a:gd name="connsiteX5" fmla="*/ 8305237 w 15851934"/>
              <a:gd name="connsiteY5" fmla="*/ 5496923 h 8235856"/>
              <a:gd name="connsiteX6" fmla="*/ 15612762 w 15851934"/>
              <a:gd name="connsiteY6" fmla="*/ 3194008 h 8235856"/>
              <a:gd name="connsiteX7" fmla="*/ 15832682 w 15851934"/>
              <a:gd name="connsiteY7" fmla="*/ 4092251 h 8235856"/>
              <a:gd name="connsiteX8" fmla="*/ 8330617 w 15851934"/>
              <a:gd name="connsiteY8" fmla="*/ 5542547 h 8235856"/>
              <a:gd name="connsiteX9" fmla="*/ 15849477 w 15851934"/>
              <a:gd name="connsiteY9" fmla="*/ 5121710 h 8235856"/>
              <a:gd name="connsiteX10" fmla="*/ 15849477 w 15851934"/>
              <a:gd name="connsiteY10" fmla="*/ 5645056 h 8235856"/>
              <a:gd name="connsiteX11" fmla="*/ 15851934 w 15851934"/>
              <a:gd name="connsiteY11" fmla="*/ 5645056 h 8235856"/>
              <a:gd name="connsiteX12" fmla="*/ 15851934 w 15851934"/>
              <a:gd name="connsiteY12" fmla="*/ 8235856 h 8235856"/>
              <a:gd name="connsiteX13" fmla="*/ 16796 w 15851934"/>
              <a:gd name="connsiteY13" fmla="*/ 8235856 h 8235856"/>
              <a:gd name="connsiteX14" fmla="*/ 16796 w 15851934"/>
              <a:gd name="connsiteY14" fmla="*/ 6059811 h 8235856"/>
              <a:gd name="connsiteX15" fmla="*/ 0 w 15851934"/>
              <a:gd name="connsiteY15" fmla="*/ 6060690 h 8235856"/>
              <a:gd name="connsiteX16" fmla="*/ 0 w 15851934"/>
              <a:gd name="connsiteY16" fmla="*/ 5135916 h 8235856"/>
              <a:gd name="connsiteX17" fmla="*/ 7483937 w 15851934"/>
              <a:gd name="connsiteY17" fmla="*/ 5544053 h 8235856"/>
              <a:gd name="connsiteX18" fmla="*/ 16795 w 15851934"/>
              <a:gd name="connsiteY18" fmla="*/ 4106457 h 8235856"/>
              <a:gd name="connsiteX19" fmla="*/ 236716 w 15851934"/>
              <a:gd name="connsiteY19" fmla="*/ 3208214 h 8235856"/>
              <a:gd name="connsiteX20" fmla="*/ 7522016 w 15851934"/>
              <a:gd name="connsiteY20" fmla="*/ 5469854 h 8235856"/>
              <a:gd name="connsiteX21" fmla="*/ 927402 w 15851934"/>
              <a:gd name="connsiteY21" fmla="*/ 2249458 h 8235856"/>
              <a:gd name="connsiteX22" fmla="*/ 1376105 w 15851934"/>
              <a:gd name="connsiteY22" fmla="*/ 1448793 h 8235856"/>
              <a:gd name="connsiteX23" fmla="*/ 7599556 w 15851934"/>
              <a:gd name="connsiteY23" fmla="*/ 5360836 h 8235856"/>
              <a:gd name="connsiteX24" fmla="*/ 2034015 w 15851934"/>
              <a:gd name="connsiteY24" fmla="*/ 625728 h 8235856"/>
              <a:gd name="connsiteX25" fmla="*/ 2606068 w 15851934"/>
              <a:gd name="connsiteY25" fmla="*/ 14206 h 8235856"/>
              <a:gd name="connsiteX26" fmla="*/ 7712432 w 15851934"/>
              <a:gd name="connsiteY26" fmla="*/ 5272039 h 8235856"/>
              <a:gd name="connsiteX27" fmla="*/ 4418403 w 15851934"/>
              <a:gd name="connsiteY27" fmla="*/ 639914 h 8235856"/>
              <a:gd name="connsiteX28" fmla="*/ 4978522 w 15851934"/>
              <a:gd name="connsiteY28" fmla="*/ 281508 h 8235856"/>
              <a:gd name="connsiteX29" fmla="*/ 7804571 w 15851934"/>
              <a:gd name="connsiteY29" fmla="*/ 5254807 h 8235856"/>
              <a:gd name="connsiteX30" fmla="*/ 6104263 w 15851934"/>
              <a:gd name="connsiteY30" fmla="*/ 542729 h 8235856"/>
              <a:gd name="connsiteX31" fmla="*/ 6644278 w 15851934"/>
              <a:gd name="connsiteY31" fmla="*/ 376062 h 8235856"/>
              <a:gd name="connsiteX32" fmla="*/ 7884078 w 15851934"/>
              <a:gd name="connsiteY32" fmla="*/ 5242136 h 8235856"/>
              <a:gd name="connsiteX33" fmla="*/ 7641387 w 15851934"/>
              <a:gd name="connsiteY33" fmla="*/ 361856 h 8235856"/>
              <a:gd name="connsiteX34" fmla="*/ 8206535 w 15851934"/>
              <a:gd name="connsiteY34" fmla="*/ 361856 h 8235856"/>
              <a:gd name="connsiteX35" fmla="*/ 7957945 w 15851934"/>
              <a:gd name="connsiteY35" fmla="*/ 5257584 h 8235856"/>
              <a:gd name="connsiteX36" fmla="*/ 9205201 w 15851934"/>
              <a:gd name="connsiteY36" fmla="*/ 361856 h 8235856"/>
              <a:gd name="connsiteX37" fmla="*/ 9745216 w 15851934"/>
              <a:gd name="connsiteY37" fmla="*/ 528523 h 8235856"/>
              <a:gd name="connsiteX38" fmla="*/ 8038556 w 15851934"/>
              <a:gd name="connsiteY38" fmla="*/ 5246952 h 8235856"/>
              <a:gd name="connsiteX39" fmla="*/ 10870957 w 15851934"/>
              <a:gd name="connsiteY39" fmla="*/ 267302 h 8235856"/>
              <a:gd name="connsiteX40" fmla="*/ 11431075 w 15851934"/>
              <a:gd name="connsiteY40" fmla="*/ 625708 h 8235856"/>
              <a:gd name="connsiteX41" fmla="*/ 8124346 w 15851934"/>
              <a:gd name="connsiteY41" fmla="*/ 5283233 h 8235856"/>
              <a:gd name="connsiteX42" fmla="*/ 13243410 w 15851934"/>
              <a:gd name="connsiteY42" fmla="*/ 0 h 8235856"/>
              <a:gd name="connsiteX0" fmla="*/ 13243410 w 15851934"/>
              <a:gd name="connsiteY0" fmla="*/ 0 h 8235856"/>
              <a:gd name="connsiteX1" fmla="*/ 13815463 w 15851934"/>
              <a:gd name="connsiteY1" fmla="*/ 611522 h 8235856"/>
              <a:gd name="connsiteX2" fmla="*/ 8224524 w 15851934"/>
              <a:gd name="connsiteY2" fmla="*/ 5359329 h 8235856"/>
              <a:gd name="connsiteX3" fmla="*/ 14473372 w 15851934"/>
              <a:gd name="connsiteY3" fmla="*/ 1434587 h 8235856"/>
              <a:gd name="connsiteX4" fmla="*/ 14922076 w 15851934"/>
              <a:gd name="connsiteY4" fmla="*/ 2235252 h 8235856"/>
              <a:gd name="connsiteX5" fmla="*/ 8311587 w 15851934"/>
              <a:gd name="connsiteY5" fmla="*/ 5484223 h 8235856"/>
              <a:gd name="connsiteX6" fmla="*/ 15612762 w 15851934"/>
              <a:gd name="connsiteY6" fmla="*/ 3194008 h 8235856"/>
              <a:gd name="connsiteX7" fmla="*/ 15832682 w 15851934"/>
              <a:gd name="connsiteY7" fmla="*/ 4092251 h 8235856"/>
              <a:gd name="connsiteX8" fmla="*/ 8330617 w 15851934"/>
              <a:gd name="connsiteY8" fmla="*/ 5542547 h 8235856"/>
              <a:gd name="connsiteX9" fmla="*/ 15849477 w 15851934"/>
              <a:gd name="connsiteY9" fmla="*/ 5121710 h 8235856"/>
              <a:gd name="connsiteX10" fmla="*/ 15849477 w 15851934"/>
              <a:gd name="connsiteY10" fmla="*/ 5645056 h 8235856"/>
              <a:gd name="connsiteX11" fmla="*/ 15851934 w 15851934"/>
              <a:gd name="connsiteY11" fmla="*/ 5645056 h 8235856"/>
              <a:gd name="connsiteX12" fmla="*/ 15851934 w 15851934"/>
              <a:gd name="connsiteY12" fmla="*/ 8235856 h 8235856"/>
              <a:gd name="connsiteX13" fmla="*/ 16796 w 15851934"/>
              <a:gd name="connsiteY13" fmla="*/ 8235856 h 8235856"/>
              <a:gd name="connsiteX14" fmla="*/ 16796 w 15851934"/>
              <a:gd name="connsiteY14" fmla="*/ 6059811 h 8235856"/>
              <a:gd name="connsiteX15" fmla="*/ 0 w 15851934"/>
              <a:gd name="connsiteY15" fmla="*/ 6060690 h 8235856"/>
              <a:gd name="connsiteX16" fmla="*/ 0 w 15851934"/>
              <a:gd name="connsiteY16" fmla="*/ 5135916 h 8235856"/>
              <a:gd name="connsiteX17" fmla="*/ 7483937 w 15851934"/>
              <a:gd name="connsiteY17" fmla="*/ 5544053 h 8235856"/>
              <a:gd name="connsiteX18" fmla="*/ 16795 w 15851934"/>
              <a:gd name="connsiteY18" fmla="*/ 4106457 h 8235856"/>
              <a:gd name="connsiteX19" fmla="*/ 236716 w 15851934"/>
              <a:gd name="connsiteY19" fmla="*/ 3208214 h 8235856"/>
              <a:gd name="connsiteX20" fmla="*/ 7522016 w 15851934"/>
              <a:gd name="connsiteY20" fmla="*/ 5469854 h 8235856"/>
              <a:gd name="connsiteX21" fmla="*/ 927402 w 15851934"/>
              <a:gd name="connsiteY21" fmla="*/ 2249458 h 8235856"/>
              <a:gd name="connsiteX22" fmla="*/ 1376105 w 15851934"/>
              <a:gd name="connsiteY22" fmla="*/ 1448793 h 8235856"/>
              <a:gd name="connsiteX23" fmla="*/ 7599556 w 15851934"/>
              <a:gd name="connsiteY23" fmla="*/ 5360836 h 8235856"/>
              <a:gd name="connsiteX24" fmla="*/ 2034015 w 15851934"/>
              <a:gd name="connsiteY24" fmla="*/ 625728 h 8235856"/>
              <a:gd name="connsiteX25" fmla="*/ 2606068 w 15851934"/>
              <a:gd name="connsiteY25" fmla="*/ 14206 h 8235856"/>
              <a:gd name="connsiteX26" fmla="*/ 7712432 w 15851934"/>
              <a:gd name="connsiteY26" fmla="*/ 5272039 h 8235856"/>
              <a:gd name="connsiteX27" fmla="*/ 4418403 w 15851934"/>
              <a:gd name="connsiteY27" fmla="*/ 639914 h 8235856"/>
              <a:gd name="connsiteX28" fmla="*/ 4978522 w 15851934"/>
              <a:gd name="connsiteY28" fmla="*/ 281508 h 8235856"/>
              <a:gd name="connsiteX29" fmla="*/ 7804571 w 15851934"/>
              <a:gd name="connsiteY29" fmla="*/ 5254807 h 8235856"/>
              <a:gd name="connsiteX30" fmla="*/ 6104263 w 15851934"/>
              <a:gd name="connsiteY30" fmla="*/ 542729 h 8235856"/>
              <a:gd name="connsiteX31" fmla="*/ 6644278 w 15851934"/>
              <a:gd name="connsiteY31" fmla="*/ 376062 h 8235856"/>
              <a:gd name="connsiteX32" fmla="*/ 7884078 w 15851934"/>
              <a:gd name="connsiteY32" fmla="*/ 5242136 h 8235856"/>
              <a:gd name="connsiteX33" fmla="*/ 7641387 w 15851934"/>
              <a:gd name="connsiteY33" fmla="*/ 361856 h 8235856"/>
              <a:gd name="connsiteX34" fmla="*/ 8206535 w 15851934"/>
              <a:gd name="connsiteY34" fmla="*/ 361856 h 8235856"/>
              <a:gd name="connsiteX35" fmla="*/ 7957945 w 15851934"/>
              <a:gd name="connsiteY35" fmla="*/ 5257584 h 8235856"/>
              <a:gd name="connsiteX36" fmla="*/ 9205201 w 15851934"/>
              <a:gd name="connsiteY36" fmla="*/ 361856 h 8235856"/>
              <a:gd name="connsiteX37" fmla="*/ 9745216 w 15851934"/>
              <a:gd name="connsiteY37" fmla="*/ 528523 h 8235856"/>
              <a:gd name="connsiteX38" fmla="*/ 8038556 w 15851934"/>
              <a:gd name="connsiteY38" fmla="*/ 5246952 h 8235856"/>
              <a:gd name="connsiteX39" fmla="*/ 10870957 w 15851934"/>
              <a:gd name="connsiteY39" fmla="*/ 267302 h 8235856"/>
              <a:gd name="connsiteX40" fmla="*/ 11431075 w 15851934"/>
              <a:gd name="connsiteY40" fmla="*/ 625708 h 8235856"/>
              <a:gd name="connsiteX41" fmla="*/ 8124346 w 15851934"/>
              <a:gd name="connsiteY41" fmla="*/ 5283233 h 8235856"/>
              <a:gd name="connsiteX42" fmla="*/ 13243410 w 15851934"/>
              <a:gd name="connsiteY42" fmla="*/ 0 h 8235856"/>
              <a:gd name="connsiteX0" fmla="*/ 13243410 w 15851934"/>
              <a:gd name="connsiteY0" fmla="*/ 539957 h 8775813"/>
              <a:gd name="connsiteX1" fmla="*/ 13815463 w 15851934"/>
              <a:gd name="connsiteY1" fmla="*/ 1151479 h 8775813"/>
              <a:gd name="connsiteX2" fmla="*/ 8224524 w 15851934"/>
              <a:gd name="connsiteY2" fmla="*/ 5899286 h 8775813"/>
              <a:gd name="connsiteX3" fmla="*/ 14473372 w 15851934"/>
              <a:gd name="connsiteY3" fmla="*/ 1974544 h 8775813"/>
              <a:gd name="connsiteX4" fmla="*/ 14922076 w 15851934"/>
              <a:gd name="connsiteY4" fmla="*/ 2775209 h 8775813"/>
              <a:gd name="connsiteX5" fmla="*/ 8311587 w 15851934"/>
              <a:gd name="connsiteY5" fmla="*/ 6024180 h 8775813"/>
              <a:gd name="connsiteX6" fmla="*/ 15612762 w 15851934"/>
              <a:gd name="connsiteY6" fmla="*/ 3733965 h 8775813"/>
              <a:gd name="connsiteX7" fmla="*/ 15832682 w 15851934"/>
              <a:gd name="connsiteY7" fmla="*/ 4632208 h 8775813"/>
              <a:gd name="connsiteX8" fmla="*/ 8330617 w 15851934"/>
              <a:gd name="connsiteY8" fmla="*/ 6082504 h 8775813"/>
              <a:gd name="connsiteX9" fmla="*/ 15849477 w 15851934"/>
              <a:gd name="connsiteY9" fmla="*/ 5661667 h 8775813"/>
              <a:gd name="connsiteX10" fmla="*/ 15849477 w 15851934"/>
              <a:gd name="connsiteY10" fmla="*/ 6185013 h 8775813"/>
              <a:gd name="connsiteX11" fmla="*/ 15851934 w 15851934"/>
              <a:gd name="connsiteY11" fmla="*/ 6185013 h 8775813"/>
              <a:gd name="connsiteX12" fmla="*/ 15851934 w 15851934"/>
              <a:gd name="connsiteY12" fmla="*/ 8775813 h 8775813"/>
              <a:gd name="connsiteX13" fmla="*/ 16796 w 15851934"/>
              <a:gd name="connsiteY13" fmla="*/ 8775813 h 8775813"/>
              <a:gd name="connsiteX14" fmla="*/ 16796 w 15851934"/>
              <a:gd name="connsiteY14" fmla="*/ 6599768 h 8775813"/>
              <a:gd name="connsiteX15" fmla="*/ 0 w 15851934"/>
              <a:gd name="connsiteY15" fmla="*/ 6600647 h 8775813"/>
              <a:gd name="connsiteX16" fmla="*/ 0 w 15851934"/>
              <a:gd name="connsiteY16" fmla="*/ 5675873 h 8775813"/>
              <a:gd name="connsiteX17" fmla="*/ 7483937 w 15851934"/>
              <a:gd name="connsiteY17" fmla="*/ 6084010 h 8775813"/>
              <a:gd name="connsiteX18" fmla="*/ 16795 w 15851934"/>
              <a:gd name="connsiteY18" fmla="*/ 4646414 h 8775813"/>
              <a:gd name="connsiteX19" fmla="*/ 236716 w 15851934"/>
              <a:gd name="connsiteY19" fmla="*/ 3748171 h 8775813"/>
              <a:gd name="connsiteX20" fmla="*/ 7522016 w 15851934"/>
              <a:gd name="connsiteY20" fmla="*/ 6009811 h 8775813"/>
              <a:gd name="connsiteX21" fmla="*/ 927402 w 15851934"/>
              <a:gd name="connsiteY21" fmla="*/ 2789415 h 8775813"/>
              <a:gd name="connsiteX22" fmla="*/ 1376105 w 15851934"/>
              <a:gd name="connsiteY22" fmla="*/ 1988750 h 8775813"/>
              <a:gd name="connsiteX23" fmla="*/ 7599556 w 15851934"/>
              <a:gd name="connsiteY23" fmla="*/ 5900793 h 8775813"/>
              <a:gd name="connsiteX24" fmla="*/ 2034015 w 15851934"/>
              <a:gd name="connsiteY24" fmla="*/ 1165685 h 8775813"/>
              <a:gd name="connsiteX25" fmla="*/ 2606068 w 15851934"/>
              <a:gd name="connsiteY25" fmla="*/ 554163 h 8775813"/>
              <a:gd name="connsiteX26" fmla="*/ 7712432 w 15851934"/>
              <a:gd name="connsiteY26" fmla="*/ 5811996 h 8775813"/>
              <a:gd name="connsiteX27" fmla="*/ 3621990 w 15851934"/>
              <a:gd name="connsiteY27" fmla="*/ 0 h 8775813"/>
              <a:gd name="connsiteX28" fmla="*/ 4978522 w 15851934"/>
              <a:gd name="connsiteY28" fmla="*/ 821465 h 8775813"/>
              <a:gd name="connsiteX29" fmla="*/ 7804571 w 15851934"/>
              <a:gd name="connsiteY29" fmla="*/ 5794764 h 8775813"/>
              <a:gd name="connsiteX30" fmla="*/ 6104263 w 15851934"/>
              <a:gd name="connsiteY30" fmla="*/ 1082686 h 8775813"/>
              <a:gd name="connsiteX31" fmla="*/ 6644278 w 15851934"/>
              <a:gd name="connsiteY31" fmla="*/ 916019 h 8775813"/>
              <a:gd name="connsiteX32" fmla="*/ 7884078 w 15851934"/>
              <a:gd name="connsiteY32" fmla="*/ 5782093 h 8775813"/>
              <a:gd name="connsiteX33" fmla="*/ 7641387 w 15851934"/>
              <a:gd name="connsiteY33" fmla="*/ 901813 h 8775813"/>
              <a:gd name="connsiteX34" fmla="*/ 8206535 w 15851934"/>
              <a:gd name="connsiteY34" fmla="*/ 901813 h 8775813"/>
              <a:gd name="connsiteX35" fmla="*/ 7957945 w 15851934"/>
              <a:gd name="connsiteY35" fmla="*/ 5797541 h 8775813"/>
              <a:gd name="connsiteX36" fmla="*/ 9205201 w 15851934"/>
              <a:gd name="connsiteY36" fmla="*/ 901813 h 8775813"/>
              <a:gd name="connsiteX37" fmla="*/ 9745216 w 15851934"/>
              <a:gd name="connsiteY37" fmla="*/ 1068480 h 8775813"/>
              <a:gd name="connsiteX38" fmla="*/ 8038556 w 15851934"/>
              <a:gd name="connsiteY38" fmla="*/ 5786909 h 8775813"/>
              <a:gd name="connsiteX39" fmla="*/ 10870957 w 15851934"/>
              <a:gd name="connsiteY39" fmla="*/ 807259 h 8775813"/>
              <a:gd name="connsiteX40" fmla="*/ 11431075 w 15851934"/>
              <a:gd name="connsiteY40" fmla="*/ 1165665 h 8775813"/>
              <a:gd name="connsiteX41" fmla="*/ 8124346 w 15851934"/>
              <a:gd name="connsiteY41" fmla="*/ 5823190 h 8775813"/>
              <a:gd name="connsiteX42" fmla="*/ 13243410 w 15851934"/>
              <a:gd name="connsiteY42" fmla="*/ 539957 h 8775813"/>
              <a:gd name="connsiteX0" fmla="*/ 13243410 w 15851934"/>
              <a:gd name="connsiteY0" fmla="*/ 957357 h 9193213"/>
              <a:gd name="connsiteX1" fmla="*/ 13815463 w 15851934"/>
              <a:gd name="connsiteY1" fmla="*/ 1568879 h 9193213"/>
              <a:gd name="connsiteX2" fmla="*/ 8224524 w 15851934"/>
              <a:gd name="connsiteY2" fmla="*/ 6316686 h 9193213"/>
              <a:gd name="connsiteX3" fmla="*/ 14473372 w 15851934"/>
              <a:gd name="connsiteY3" fmla="*/ 2391944 h 9193213"/>
              <a:gd name="connsiteX4" fmla="*/ 14922076 w 15851934"/>
              <a:gd name="connsiteY4" fmla="*/ 3192609 h 9193213"/>
              <a:gd name="connsiteX5" fmla="*/ 8311587 w 15851934"/>
              <a:gd name="connsiteY5" fmla="*/ 6441580 h 9193213"/>
              <a:gd name="connsiteX6" fmla="*/ 15612762 w 15851934"/>
              <a:gd name="connsiteY6" fmla="*/ 4151365 h 9193213"/>
              <a:gd name="connsiteX7" fmla="*/ 15832682 w 15851934"/>
              <a:gd name="connsiteY7" fmla="*/ 5049608 h 9193213"/>
              <a:gd name="connsiteX8" fmla="*/ 8330617 w 15851934"/>
              <a:gd name="connsiteY8" fmla="*/ 6499904 h 9193213"/>
              <a:gd name="connsiteX9" fmla="*/ 15849477 w 15851934"/>
              <a:gd name="connsiteY9" fmla="*/ 6079067 h 9193213"/>
              <a:gd name="connsiteX10" fmla="*/ 15849477 w 15851934"/>
              <a:gd name="connsiteY10" fmla="*/ 6602413 h 9193213"/>
              <a:gd name="connsiteX11" fmla="*/ 15851934 w 15851934"/>
              <a:gd name="connsiteY11" fmla="*/ 6602413 h 9193213"/>
              <a:gd name="connsiteX12" fmla="*/ 15851934 w 15851934"/>
              <a:gd name="connsiteY12" fmla="*/ 9193213 h 9193213"/>
              <a:gd name="connsiteX13" fmla="*/ 16796 w 15851934"/>
              <a:gd name="connsiteY13" fmla="*/ 9193213 h 9193213"/>
              <a:gd name="connsiteX14" fmla="*/ 16796 w 15851934"/>
              <a:gd name="connsiteY14" fmla="*/ 7017168 h 9193213"/>
              <a:gd name="connsiteX15" fmla="*/ 0 w 15851934"/>
              <a:gd name="connsiteY15" fmla="*/ 7018047 h 9193213"/>
              <a:gd name="connsiteX16" fmla="*/ 0 w 15851934"/>
              <a:gd name="connsiteY16" fmla="*/ 6093273 h 9193213"/>
              <a:gd name="connsiteX17" fmla="*/ 7483937 w 15851934"/>
              <a:gd name="connsiteY17" fmla="*/ 6501410 h 9193213"/>
              <a:gd name="connsiteX18" fmla="*/ 16795 w 15851934"/>
              <a:gd name="connsiteY18" fmla="*/ 5063814 h 9193213"/>
              <a:gd name="connsiteX19" fmla="*/ 236716 w 15851934"/>
              <a:gd name="connsiteY19" fmla="*/ 4165571 h 9193213"/>
              <a:gd name="connsiteX20" fmla="*/ 7522016 w 15851934"/>
              <a:gd name="connsiteY20" fmla="*/ 6427211 h 9193213"/>
              <a:gd name="connsiteX21" fmla="*/ 927402 w 15851934"/>
              <a:gd name="connsiteY21" fmla="*/ 3206815 h 9193213"/>
              <a:gd name="connsiteX22" fmla="*/ 1376105 w 15851934"/>
              <a:gd name="connsiteY22" fmla="*/ 2406150 h 9193213"/>
              <a:gd name="connsiteX23" fmla="*/ 7599556 w 15851934"/>
              <a:gd name="connsiteY23" fmla="*/ 6318193 h 9193213"/>
              <a:gd name="connsiteX24" fmla="*/ 2034015 w 15851934"/>
              <a:gd name="connsiteY24" fmla="*/ 1583085 h 9193213"/>
              <a:gd name="connsiteX25" fmla="*/ 2606068 w 15851934"/>
              <a:gd name="connsiteY25" fmla="*/ 971563 h 9193213"/>
              <a:gd name="connsiteX26" fmla="*/ 7712432 w 15851934"/>
              <a:gd name="connsiteY26" fmla="*/ 6229396 h 9193213"/>
              <a:gd name="connsiteX27" fmla="*/ 3621990 w 15851934"/>
              <a:gd name="connsiteY27" fmla="*/ 417400 h 9193213"/>
              <a:gd name="connsiteX28" fmla="*/ 4300096 w 15851934"/>
              <a:gd name="connsiteY28" fmla="*/ 0 h 9193213"/>
              <a:gd name="connsiteX29" fmla="*/ 7804571 w 15851934"/>
              <a:gd name="connsiteY29" fmla="*/ 6212164 h 9193213"/>
              <a:gd name="connsiteX30" fmla="*/ 6104263 w 15851934"/>
              <a:gd name="connsiteY30" fmla="*/ 1500086 h 9193213"/>
              <a:gd name="connsiteX31" fmla="*/ 6644278 w 15851934"/>
              <a:gd name="connsiteY31" fmla="*/ 1333419 h 9193213"/>
              <a:gd name="connsiteX32" fmla="*/ 7884078 w 15851934"/>
              <a:gd name="connsiteY32" fmla="*/ 6199493 h 9193213"/>
              <a:gd name="connsiteX33" fmla="*/ 7641387 w 15851934"/>
              <a:gd name="connsiteY33" fmla="*/ 1319213 h 9193213"/>
              <a:gd name="connsiteX34" fmla="*/ 8206535 w 15851934"/>
              <a:gd name="connsiteY34" fmla="*/ 1319213 h 9193213"/>
              <a:gd name="connsiteX35" fmla="*/ 7957945 w 15851934"/>
              <a:gd name="connsiteY35" fmla="*/ 6214941 h 9193213"/>
              <a:gd name="connsiteX36" fmla="*/ 9205201 w 15851934"/>
              <a:gd name="connsiteY36" fmla="*/ 1319213 h 9193213"/>
              <a:gd name="connsiteX37" fmla="*/ 9745216 w 15851934"/>
              <a:gd name="connsiteY37" fmla="*/ 1485880 h 9193213"/>
              <a:gd name="connsiteX38" fmla="*/ 8038556 w 15851934"/>
              <a:gd name="connsiteY38" fmla="*/ 6204309 h 9193213"/>
              <a:gd name="connsiteX39" fmla="*/ 10870957 w 15851934"/>
              <a:gd name="connsiteY39" fmla="*/ 1224659 h 9193213"/>
              <a:gd name="connsiteX40" fmla="*/ 11431075 w 15851934"/>
              <a:gd name="connsiteY40" fmla="*/ 1583065 h 9193213"/>
              <a:gd name="connsiteX41" fmla="*/ 8124346 w 15851934"/>
              <a:gd name="connsiteY41" fmla="*/ 6240590 h 9193213"/>
              <a:gd name="connsiteX42" fmla="*/ 13243410 w 15851934"/>
              <a:gd name="connsiteY42" fmla="*/ 957357 h 9193213"/>
              <a:gd name="connsiteX0" fmla="*/ 13243410 w 15851934"/>
              <a:gd name="connsiteY0" fmla="*/ 1482235 h 9718091"/>
              <a:gd name="connsiteX1" fmla="*/ 13815463 w 15851934"/>
              <a:gd name="connsiteY1" fmla="*/ 2093757 h 9718091"/>
              <a:gd name="connsiteX2" fmla="*/ 8224524 w 15851934"/>
              <a:gd name="connsiteY2" fmla="*/ 6841564 h 9718091"/>
              <a:gd name="connsiteX3" fmla="*/ 14473372 w 15851934"/>
              <a:gd name="connsiteY3" fmla="*/ 2916822 h 9718091"/>
              <a:gd name="connsiteX4" fmla="*/ 14922076 w 15851934"/>
              <a:gd name="connsiteY4" fmla="*/ 3717487 h 9718091"/>
              <a:gd name="connsiteX5" fmla="*/ 8311587 w 15851934"/>
              <a:gd name="connsiteY5" fmla="*/ 6966458 h 9718091"/>
              <a:gd name="connsiteX6" fmla="*/ 15612762 w 15851934"/>
              <a:gd name="connsiteY6" fmla="*/ 4676243 h 9718091"/>
              <a:gd name="connsiteX7" fmla="*/ 15832682 w 15851934"/>
              <a:gd name="connsiteY7" fmla="*/ 5574486 h 9718091"/>
              <a:gd name="connsiteX8" fmla="*/ 8330617 w 15851934"/>
              <a:gd name="connsiteY8" fmla="*/ 7024782 h 9718091"/>
              <a:gd name="connsiteX9" fmla="*/ 15849477 w 15851934"/>
              <a:gd name="connsiteY9" fmla="*/ 6603945 h 9718091"/>
              <a:gd name="connsiteX10" fmla="*/ 15849477 w 15851934"/>
              <a:gd name="connsiteY10" fmla="*/ 7127291 h 9718091"/>
              <a:gd name="connsiteX11" fmla="*/ 15851934 w 15851934"/>
              <a:gd name="connsiteY11" fmla="*/ 7127291 h 9718091"/>
              <a:gd name="connsiteX12" fmla="*/ 15851934 w 15851934"/>
              <a:gd name="connsiteY12" fmla="*/ 9718091 h 9718091"/>
              <a:gd name="connsiteX13" fmla="*/ 16796 w 15851934"/>
              <a:gd name="connsiteY13" fmla="*/ 9718091 h 9718091"/>
              <a:gd name="connsiteX14" fmla="*/ 16796 w 15851934"/>
              <a:gd name="connsiteY14" fmla="*/ 7542046 h 9718091"/>
              <a:gd name="connsiteX15" fmla="*/ 0 w 15851934"/>
              <a:gd name="connsiteY15" fmla="*/ 7542925 h 9718091"/>
              <a:gd name="connsiteX16" fmla="*/ 0 w 15851934"/>
              <a:gd name="connsiteY16" fmla="*/ 6618151 h 9718091"/>
              <a:gd name="connsiteX17" fmla="*/ 7483937 w 15851934"/>
              <a:gd name="connsiteY17" fmla="*/ 7026288 h 9718091"/>
              <a:gd name="connsiteX18" fmla="*/ 16795 w 15851934"/>
              <a:gd name="connsiteY18" fmla="*/ 5588692 h 9718091"/>
              <a:gd name="connsiteX19" fmla="*/ 236716 w 15851934"/>
              <a:gd name="connsiteY19" fmla="*/ 4690449 h 9718091"/>
              <a:gd name="connsiteX20" fmla="*/ 7522016 w 15851934"/>
              <a:gd name="connsiteY20" fmla="*/ 6952089 h 9718091"/>
              <a:gd name="connsiteX21" fmla="*/ 927402 w 15851934"/>
              <a:gd name="connsiteY21" fmla="*/ 3731693 h 9718091"/>
              <a:gd name="connsiteX22" fmla="*/ 1376105 w 15851934"/>
              <a:gd name="connsiteY22" fmla="*/ 2931028 h 9718091"/>
              <a:gd name="connsiteX23" fmla="*/ 7599556 w 15851934"/>
              <a:gd name="connsiteY23" fmla="*/ 6843071 h 9718091"/>
              <a:gd name="connsiteX24" fmla="*/ 2034015 w 15851934"/>
              <a:gd name="connsiteY24" fmla="*/ 2107963 h 9718091"/>
              <a:gd name="connsiteX25" fmla="*/ 2606068 w 15851934"/>
              <a:gd name="connsiteY25" fmla="*/ 1496441 h 9718091"/>
              <a:gd name="connsiteX26" fmla="*/ 7712432 w 15851934"/>
              <a:gd name="connsiteY26" fmla="*/ 6754274 h 9718091"/>
              <a:gd name="connsiteX27" fmla="*/ 3621990 w 15851934"/>
              <a:gd name="connsiteY27" fmla="*/ 942278 h 9718091"/>
              <a:gd name="connsiteX28" fmla="*/ 4300096 w 15851934"/>
              <a:gd name="connsiteY28" fmla="*/ 524878 h 9718091"/>
              <a:gd name="connsiteX29" fmla="*/ 7804571 w 15851934"/>
              <a:gd name="connsiteY29" fmla="*/ 6737042 h 9718091"/>
              <a:gd name="connsiteX30" fmla="*/ 6104263 w 15851934"/>
              <a:gd name="connsiteY30" fmla="*/ 2024964 h 9718091"/>
              <a:gd name="connsiteX31" fmla="*/ 6113336 w 15851934"/>
              <a:gd name="connsiteY31" fmla="*/ 0 h 9718091"/>
              <a:gd name="connsiteX32" fmla="*/ 7884078 w 15851934"/>
              <a:gd name="connsiteY32" fmla="*/ 6724371 h 9718091"/>
              <a:gd name="connsiteX33" fmla="*/ 7641387 w 15851934"/>
              <a:gd name="connsiteY33" fmla="*/ 1844091 h 9718091"/>
              <a:gd name="connsiteX34" fmla="*/ 8206535 w 15851934"/>
              <a:gd name="connsiteY34" fmla="*/ 1844091 h 9718091"/>
              <a:gd name="connsiteX35" fmla="*/ 7957945 w 15851934"/>
              <a:gd name="connsiteY35" fmla="*/ 6739819 h 9718091"/>
              <a:gd name="connsiteX36" fmla="*/ 9205201 w 15851934"/>
              <a:gd name="connsiteY36" fmla="*/ 1844091 h 9718091"/>
              <a:gd name="connsiteX37" fmla="*/ 9745216 w 15851934"/>
              <a:gd name="connsiteY37" fmla="*/ 2010758 h 9718091"/>
              <a:gd name="connsiteX38" fmla="*/ 8038556 w 15851934"/>
              <a:gd name="connsiteY38" fmla="*/ 6729187 h 9718091"/>
              <a:gd name="connsiteX39" fmla="*/ 10870957 w 15851934"/>
              <a:gd name="connsiteY39" fmla="*/ 1749537 h 9718091"/>
              <a:gd name="connsiteX40" fmla="*/ 11431075 w 15851934"/>
              <a:gd name="connsiteY40" fmla="*/ 2107943 h 9718091"/>
              <a:gd name="connsiteX41" fmla="*/ 8124346 w 15851934"/>
              <a:gd name="connsiteY41" fmla="*/ 6765468 h 9718091"/>
              <a:gd name="connsiteX42" fmla="*/ 13243410 w 15851934"/>
              <a:gd name="connsiteY42" fmla="*/ 1482235 h 9718091"/>
              <a:gd name="connsiteX0" fmla="*/ 13243410 w 15851934"/>
              <a:gd name="connsiteY0" fmla="*/ 1482235 h 9718091"/>
              <a:gd name="connsiteX1" fmla="*/ 13815463 w 15851934"/>
              <a:gd name="connsiteY1" fmla="*/ 2093757 h 9718091"/>
              <a:gd name="connsiteX2" fmla="*/ 8224524 w 15851934"/>
              <a:gd name="connsiteY2" fmla="*/ 6841564 h 9718091"/>
              <a:gd name="connsiteX3" fmla="*/ 14473372 w 15851934"/>
              <a:gd name="connsiteY3" fmla="*/ 2916822 h 9718091"/>
              <a:gd name="connsiteX4" fmla="*/ 14922076 w 15851934"/>
              <a:gd name="connsiteY4" fmla="*/ 3717487 h 9718091"/>
              <a:gd name="connsiteX5" fmla="*/ 8311587 w 15851934"/>
              <a:gd name="connsiteY5" fmla="*/ 6966458 h 9718091"/>
              <a:gd name="connsiteX6" fmla="*/ 15612762 w 15851934"/>
              <a:gd name="connsiteY6" fmla="*/ 4676243 h 9718091"/>
              <a:gd name="connsiteX7" fmla="*/ 15832682 w 15851934"/>
              <a:gd name="connsiteY7" fmla="*/ 5574486 h 9718091"/>
              <a:gd name="connsiteX8" fmla="*/ 8330617 w 15851934"/>
              <a:gd name="connsiteY8" fmla="*/ 7024782 h 9718091"/>
              <a:gd name="connsiteX9" fmla="*/ 15849477 w 15851934"/>
              <a:gd name="connsiteY9" fmla="*/ 6603945 h 9718091"/>
              <a:gd name="connsiteX10" fmla="*/ 15849477 w 15851934"/>
              <a:gd name="connsiteY10" fmla="*/ 7127291 h 9718091"/>
              <a:gd name="connsiteX11" fmla="*/ 15851934 w 15851934"/>
              <a:gd name="connsiteY11" fmla="*/ 7127291 h 9718091"/>
              <a:gd name="connsiteX12" fmla="*/ 15851934 w 15851934"/>
              <a:gd name="connsiteY12" fmla="*/ 9718091 h 9718091"/>
              <a:gd name="connsiteX13" fmla="*/ 16796 w 15851934"/>
              <a:gd name="connsiteY13" fmla="*/ 9718091 h 9718091"/>
              <a:gd name="connsiteX14" fmla="*/ 16796 w 15851934"/>
              <a:gd name="connsiteY14" fmla="*/ 7542046 h 9718091"/>
              <a:gd name="connsiteX15" fmla="*/ 0 w 15851934"/>
              <a:gd name="connsiteY15" fmla="*/ 7542925 h 9718091"/>
              <a:gd name="connsiteX16" fmla="*/ 0 w 15851934"/>
              <a:gd name="connsiteY16" fmla="*/ 6618151 h 9718091"/>
              <a:gd name="connsiteX17" fmla="*/ 7483937 w 15851934"/>
              <a:gd name="connsiteY17" fmla="*/ 7026288 h 9718091"/>
              <a:gd name="connsiteX18" fmla="*/ 16795 w 15851934"/>
              <a:gd name="connsiteY18" fmla="*/ 5588692 h 9718091"/>
              <a:gd name="connsiteX19" fmla="*/ 236716 w 15851934"/>
              <a:gd name="connsiteY19" fmla="*/ 4690449 h 9718091"/>
              <a:gd name="connsiteX20" fmla="*/ 7522016 w 15851934"/>
              <a:gd name="connsiteY20" fmla="*/ 6952089 h 9718091"/>
              <a:gd name="connsiteX21" fmla="*/ 927402 w 15851934"/>
              <a:gd name="connsiteY21" fmla="*/ 3731693 h 9718091"/>
              <a:gd name="connsiteX22" fmla="*/ 1376105 w 15851934"/>
              <a:gd name="connsiteY22" fmla="*/ 2931028 h 9718091"/>
              <a:gd name="connsiteX23" fmla="*/ 7599556 w 15851934"/>
              <a:gd name="connsiteY23" fmla="*/ 6843071 h 9718091"/>
              <a:gd name="connsiteX24" fmla="*/ 2034015 w 15851934"/>
              <a:gd name="connsiteY24" fmla="*/ 2107963 h 9718091"/>
              <a:gd name="connsiteX25" fmla="*/ 2606068 w 15851934"/>
              <a:gd name="connsiteY25" fmla="*/ 1496441 h 9718091"/>
              <a:gd name="connsiteX26" fmla="*/ 7712432 w 15851934"/>
              <a:gd name="connsiteY26" fmla="*/ 6754274 h 9718091"/>
              <a:gd name="connsiteX27" fmla="*/ 3621990 w 15851934"/>
              <a:gd name="connsiteY27" fmla="*/ 942278 h 9718091"/>
              <a:gd name="connsiteX28" fmla="*/ 4300096 w 15851934"/>
              <a:gd name="connsiteY28" fmla="*/ 524878 h 9718091"/>
              <a:gd name="connsiteX29" fmla="*/ 7804571 w 15851934"/>
              <a:gd name="connsiteY29" fmla="*/ 6737042 h 9718091"/>
              <a:gd name="connsiteX30" fmla="*/ 5484831 w 15851934"/>
              <a:gd name="connsiteY30" fmla="*/ 314151 h 9718091"/>
              <a:gd name="connsiteX31" fmla="*/ 6113336 w 15851934"/>
              <a:gd name="connsiteY31" fmla="*/ 0 h 9718091"/>
              <a:gd name="connsiteX32" fmla="*/ 7884078 w 15851934"/>
              <a:gd name="connsiteY32" fmla="*/ 6724371 h 9718091"/>
              <a:gd name="connsiteX33" fmla="*/ 7641387 w 15851934"/>
              <a:gd name="connsiteY33" fmla="*/ 1844091 h 9718091"/>
              <a:gd name="connsiteX34" fmla="*/ 8206535 w 15851934"/>
              <a:gd name="connsiteY34" fmla="*/ 1844091 h 9718091"/>
              <a:gd name="connsiteX35" fmla="*/ 7957945 w 15851934"/>
              <a:gd name="connsiteY35" fmla="*/ 6739819 h 9718091"/>
              <a:gd name="connsiteX36" fmla="*/ 9205201 w 15851934"/>
              <a:gd name="connsiteY36" fmla="*/ 1844091 h 9718091"/>
              <a:gd name="connsiteX37" fmla="*/ 9745216 w 15851934"/>
              <a:gd name="connsiteY37" fmla="*/ 2010758 h 9718091"/>
              <a:gd name="connsiteX38" fmla="*/ 8038556 w 15851934"/>
              <a:gd name="connsiteY38" fmla="*/ 6729187 h 9718091"/>
              <a:gd name="connsiteX39" fmla="*/ 10870957 w 15851934"/>
              <a:gd name="connsiteY39" fmla="*/ 1749537 h 9718091"/>
              <a:gd name="connsiteX40" fmla="*/ 11431075 w 15851934"/>
              <a:gd name="connsiteY40" fmla="*/ 2107943 h 9718091"/>
              <a:gd name="connsiteX41" fmla="*/ 8124346 w 15851934"/>
              <a:gd name="connsiteY41" fmla="*/ 6765468 h 9718091"/>
              <a:gd name="connsiteX42" fmla="*/ 13243410 w 15851934"/>
              <a:gd name="connsiteY42" fmla="*/ 1482235 h 9718091"/>
              <a:gd name="connsiteX0" fmla="*/ 13243410 w 15851934"/>
              <a:gd name="connsiteY0" fmla="*/ 1539177 h 9775033"/>
              <a:gd name="connsiteX1" fmla="*/ 13815463 w 15851934"/>
              <a:gd name="connsiteY1" fmla="*/ 2150699 h 9775033"/>
              <a:gd name="connsiteX2" fmla="*/ 8224524 w 15851934"/>
              <a:gd name="connsiteY2" fmla="*/ 6898506 h 9775033"/>
              <a:gd name="connsiteX3" fmla="*/ 14473372 w 15851934"/>
              <a:gd name="connsiteY3" fmla="*/ 2973764 h 9775033"/>
              <a:gd name="connsiteX4" fmla="*/ 14922076 w 15851934"/>
              <a:gd name="connsiteY4" fmla="*/ 3774429 h 9775033"/>
              <a:gd name="connsiteX5" fmla="*/ 8311587 w 15851934"/>
              <a:gd name="connsiteY5" fmla="*/ 7023400 h 9775033"/>
              <a:gd name="connsiteX6" fmla="*/ 15612762 w 15851934"/>
              <a:gd name="connsiteY6" fmla="*/ 4733185 h 9775033"/>
              <a:gd name="connsiteX7" fmla="*/ 15832682 w 15851934"/>
              <a:gd name="connsiteY7" fmla="*/ 5631428 h 9775033"/>
              <a:gd name="connsiteX8" fmla="*/ 8330617 w 15851934"/>
              <a:gd name="connsiteY8" fmla="*/ 7081724 h 9775033"/>
              <a:gd name="connsiteX9" fmla="*/ 15849477 w 15851934"/>
              <a:gd name="connsiteY9" fmla="*/ 6660887 h 9775033"/>
              <a:gd name="connsiteX10" fmla="*/ 15849477 w 15851934"/>
              <a:gd name="connsiteY10" fmla="*/ 7184233 h 9775033"/>
              <a:gd name="connsiteX11" fmla="*/ 15851934 w 15851934"/>
              <a:gd name="connsiteY11" fmla="*/ 7184233 h 9775033"/>
              <a:gd name="connsiteX12" fmla="*/ 15851934 w 15851934"/>
              <a:gd name="connsiteY12" fmla="*/ 9775033 h 9775033"/>
              <a:gd name="connsiteX13" fmla="*/ 16796 w 15851934"/>
              <a:gd name="connsiteY13" fmla="*/ 9775033 h 9775033"/>
              <a:gd name="connsiteX14" fmla="*/ 16796 w 15851934"/>
              <a:gd name="connsiteY14" fmla="*/ 7598988 h 9775033"/>
              <a:gd name="connsiteX15" fmla="*/ 0 w 15851934"/>
              <a:gd name="connsiteY15" fmla="*/ 7599867 h 9775033"/>
              <a:gd name="connsiteX16" fmla="*/ 0 w 15851934"/>
              <a:gd name="connsiteY16" fmla="*/ 6675093 h 9775033"/>
              <a:gd name="connsiteX17" fmla="*/ 7483937 w 15851934"/>
              <a:gd name="connsiteY17" fmla="*/ 7083230 h 9775033"/>
              <a:gd name="connsiteX18" fmla="*/ 16795 w 15851934"/>
              <a:gd name="connsiteY18" fmla="*/ 5645634 h 9775033"/>
              <a:gd name="connsiteX19" fmla="*/ 236716 w 15851934"/>
              <a:gd name="connsiteY19" fmla="*/ 4747391 h 9775033"/>
              <a:gd name="connsiteX20" fmla="*/ 7522016 w 15851934"/>
              <a:gd name="connsiteY20" fmla="*/ 7009031 h 9775033"/>
              <a:gd name="connsiteX21" fmla="*/ 927402 w 15851934"/>
              <a:gd name="connsiteY21" fmla="*/ 3788635 h 9775033"/>
              <a:gd name="connsiteX22" fmla="*/ 1376105 w 15851934"/>
              <a:gd name="connsiteY22" fmla="*/ 2987970 h 9775033"/>
              <a:gd name="connsiteX23" fmla="*/ 7599556 w 15851934"/>
              <a:gd name="connsiteY23" fmla="*/ 6900013 h 9775033"/>
              <a:gd name="connsiteX24" fmla="*/ 2034015 w 15851934"/>
              <a:gd name="connsiteY24" fmla="*/ 2164905 h 9775033"/>
              <a:gd name="connsiteX25" fmla="*/ 2606068 w 15851934"/>
              <a:gd name="connsiteY25" fmla="*/ 1553383 h 9775033"/>
              <a:gd name="connsiteX26" fmla="*/ 7712432 w 15851934"/>
              <a:gd name="connsiteY26" fmla="*/ 6811216 h 9775033"/>
              <a:gd name="connsiteX27" fmla="*/ 3621990 w 15851934"/>
              <a:gd name="connsiteY27" fmla="*/ 999220 h 9775033"/>
              <a:gd name="connsiteX28" fmla="*/ 4300096 w 15851934"/>
              <a:gd name="connsiteY28" fmla="*/ 581820 h 9775033"/>
              <a:gd name="connsiteX29" fmla="*/ 7804571 w 15851934"/>
              <a:gd name="connsiteY29" fmla="*/ 6793984 h 9775033"/>
              <a:gd name="connsiteX30" fmla="*/ 5484831 w 15851934"/>
              <a:gd name="connsiteY30" fmla="*/ 371093 h 9775033"/>
              <a:gd name="connsiteX31" fmla="*/ 6113336 w 15851934"/>
              <a:gd name="connsiteY31" fmla="*/ 56942 h 9775033"/>
              <a:gd name="connsiteX32" fmla="*/ 7884078 w 15851934"/>
              <a:gd name="connsiteY32" fmla="*/ 6781313 h 9775033"/>
              <a:gd name="connsiteX33" fmla="*/ 7641387 w 15851934"/>
              <a:gd name="connsiteY33" fmla="*/ 1901033 h 9775033"/>
              <a:gd name="connsiteX34" fmla="*/ 8206535 w 15851934"/>
              <a:gd name="connsiteY34" fmla="*/ 1901033 h 9775033"/>
              <a:gd name="connsiteX35" fmla="*/ 7957945 w 15851934"/>
              <a:gd name="connsiteY35" fmla="*/ 6796761 h 9775033"/>
              <a:gd name="connsiteX36" fmla="*/ 9205201 w 15851934"/>
              <a:gd name="connsiteY36" fmla="*/ 1901033 h 9775033"/>
              <a:gd name="connsiteX37" fmla="*/ 9745216 w 15851934"/>
              <a:gd name="connsiteY37" fmla="*/ 2067700 h 9775033"/>
              <a:gd name="connsiteX38" fmla="*/ 8038556 w 15851934"/>
              <a:gd name="connsiteY38" fmla="*/ 6786129 h 9775033"/>
              <a:gd name="connsiteX39" fmla="*/ 10870957 w 15851934"/>
              <a:gd name="connsiteY39" fmla="*/ 1806479 h 9775033"/>
              <a:gd name="connsiteX40" fmla="*/ 11431075 w 15851934"/>
              <a:gd name="connsiteY40" fmla="*/ 2164885 h 9775033"/>
              <a:gd name="connsiteX41" fmla="*/ 8124346 w 15851934"/>
              <a:gd name="connsiteY41" fmla="*/ 6822410 h 9775033"/>
              <a:gd name="connsiteX42" fmla="*/ 13243410 w 15851934"/>
              <a:gd name="connsiteY42" fmla="*/ 1539177 h 9775033"/>
              <a:gd name="connsiteX0" fmla="*/ 13243410 w 15851934"/>
              <a:gd name="connsiteY0" fmla="*/ 1482235 h 9718091"/>
              <a:gd name="connsiteX1" fmla="*/ 13815463 w 15851934"/>
              <a:gd name="connsiteY1" fmla="*/ 2093757 h 9718091"/>
              <a:gd name="connsiteX2" fmla="*/ 8224524 w 15851934"/>
              <a:gd name="connsiteY2" fmla="*/ 6841564 h 9718091"/>
              <a:gd name="connsiteX3" fmla="*/ 14473372 w 15851934"/>
              <a:gd name="connsiteY3" fmla="*/ 2916822 h 9718091"/>
              <a:gd name="connsiteX4" fmla="*/ 14922076 w 15851934"/>
              <a:gd name="connsiteY4" fmla="*/ 3717487 h 9718091"/>
              <a:gd name="connsiteX5" fmla="*/ 8311587 w 15851934"/>
              <a:gd name="connsiteY5" fmla="*/ 6966458 h 9718091"/>
              <a:gd name="connsiteX6" fmla="*/ 15612762 w 15851934"/>
              <a:gd name="connsiteY6" fmla="*/ 4676243 h 9718091"/>
              <a:gd name="connsiteX7" fmla="*/ 15832682 w 15851934"/>
              <a:gd name="connsiteY7" fmla="*/ 5574486 h 9718091"/>
              <a:gd name="connsiteX8" fmla="*/ 8330617 w 15851934"/>
              <a:gd name="connsiteY8" fmla="*/ 7024782 h 9718091"/>
              <a:gd name="connsiteX9" fmla="*/ 15849477 w 15851934"/>
              <a:gd name="connsiteY9" fmla="*/ 6603945 h 9718091"/>
              <a:gd name="connsiteX10" fmla="*/ 15849477 w 15851934"/>
              <a:gd name="connsiteY10" fmla="*/ 7127291 h 9718091"/>
              <a:gd name="connsiteX11" fmla="*/ 15851934 w 15851934"/>
              <a:gd name="connsiteY11" fmla="*/ 7127291 h 9718091"/>
              <a:gd name="connsiteX12" fmla="*/ 15851934 w 15851934"/>
              <a:gd name="connsiteY12" fmla="*/ 9718091 h 9718091"/>
              <a:gd name="connsiteX13" fmla="*/ 16796 w 15851934"/>
              <a:gd name="connsiteY13" fmla="*/ 9718091 h 9718091"/>
              <a:gd name="connsiteX14" fmla="*/ 16796 w 15851934"/>
              <a:gd name="connsiteY14" fmla="*/ 7542046 h 9718091"/>
              <a:gd name="connsiteX15" fmla="*/ 0 w 15851934"/>
              <a:gd name="connsiteY15" fmla="*/ 7542925 h 9718091"/>
              <a:gd name="connsiteX16" fmla="*/ 0 w 15851934"/>
              <a:gd name="connsiteY16" fmla="*/ 6618151 h 9718091"/>
              <a:gd name="connsiteX17" fmla="*/ 7483937 w 15851934"/>
              <a:gd name="connsiteY17" fmla="*/ 7026288 h 9718091"/>
              <a:gd name="connsiteX18" fmla="*/ 16795 w 15851934"/>
              <a:gd name="connsiteY18" fmla="*/ 5588692 h 9718091"/>
              <a:gd name="connsiteX19" fmla="*/ 236716 w 15851934"/>
              <a:gd name="connsiteY19" fmla="*/ 4690449 h 9718091"/>
              <a:gd name="connsiteX20" fmla="*/ 7522016 w 15851934"/>
              <a:gd name="connsiteY20" fmla="*/ 6952089 h 9718091"/>
              <a:gd name="connsiteX21" fmla="*/ 927402 w 15851934"/>
              <a:gd name="connsiteY21" fmla="*/ 3731693 h 9718091"/>
              <a:gd name="connsiteX22" fmla="*/ 1376105 w 15851934"/>
              <a:gd name="connsiteY22" fmla="*/ 2931028 h 9718091"/>
              <a:gd name="connsiteX23" fmla="*/ 7599556 w 15851934"/>
              <a:gd name="connsiteY23" fmla="*/ 6843071 h 9718091"/>
              <a:gd name="connsiteX24" fmla="*/ 2034015 w 15851934"/>
              <a:gd name="connsiteY24" fmla="*/ 2107963 h 9718091"/>
              <a:gd name="connsiteX25" fmla="*/ 2606068 w 15851934"/>
              <a:gd name="connsiteY25" fmla="*/ 1496441 h 9718091"/>
              <a:gd name="connsiteX26" fmla="*/ 7712432 w 15851934"/>
              <a:gd name="connsiteY26" fmla="*/ 6754274 h 9718091"/>
              <a:gd name="connsiteX27" fmla="*/ 3621990 w 15851934"/>
              <a:gd name="connsiteY27" fmla="*/ 942278 h 9718091"/>
              <a:gd name="connsiteX28" fmla="*/ 4300096 w 15851934"/>
              <a:gd name="connsiteY28" fmla="*/ 524878 h 9718091"/>
              <a:gd name="connsiteX29" fmla="*/ 7804571 w 15851934"/>
              <a:gd name="connsiteY29" fmla="*/ 6737042 h 9718091"/>
              <a:gd name="connsiteX30" fmla="*/ 5484831 w 15851934"/>
              <a:gd name="connsiteY30" fmla="*/ 314151 h 9718091"/>
              <a:gd name="connsiteX31" fmla="*/ 6113336 w 15851934"/>
              <a:gd name="connsiteY31" fmla="*/ 0 h 9718091"/>
              <a:gd name="connsiteX32" fmla="*/ 7884078 w 15851934"/>
              <a:gd name="connsiteY32" fmla="*/ 6724371 h 9718091"/>
              <a:gd name="connsiteX33" fmla="*/ 7641387 w 15851934"/>
              <a:gd name="connsiteY33" fmla="*/ 1844091 h 9718091"/>
              <a:gd name="connsiteX34" fmla="*/ 8206535 w 15851934"/>
              <a:gd name="connsiteY34" fmla="*/ 1844091 h 9718091"/>
              <a:gd name="connsiteX35" fmla="*/ 7957945 w 15851934"/>
              <a:gd name="connsiteY35" fmla="*/ 6739819 h 9718091"/>
              <a:gd name="connsiteX36" fmla="*/ 9205201 w 15851934"/>
              <a:gd name="connsiteY36" fmla="*/ 1844091 h 9718091"/>
              <a:gd name="connsiteX37" fmla="*/ 9745216 w 15851934"/>
              <a:gd name="connsiteY37" fmla="*/ 2010758 h 9718091"/>
              <a:gd name="connsiteX38" fmla="*/ 8038556 w 15851934"/>
              <a:gd name="connsiteY38" fmla="*/ 6729187 h 9718091"/>
              <a:gd name="connsiteX39" fmla="*/ 10870957 w 15851934"/>
              <a:gd name="connsiteY39" fmla="*/ 1749537 h 9718091"/>
              <a:gd name="connsiteX40" fmla="*/ 11431075 w 15851934"/>
              <a:gd name="connsiteY40" fmla="*/ 2107943 h 9718091"/>
              <a:gd name="connsiteX41" fmla="*/ 8124346 w 15851934"/>
              <a:gd name="connsiteY41" fmla="*/ 6765468 h 9718091"/>
              <a:gd name="connsiteX42" fmla="*/ 13243410 w 15851934"/>
              <a:gd name="connsiteY42" fmla="*/ 1482235 h 9718091"/>
              <a:gd name="connsiteX0" fmla="*/ 13243410 w 15851934"/>
              <a:gd name="connsiteY0" fmla="*/ 1482235 h 9718091"/>
              <a:gd name="connsiteX1" fmla="*/ 13815463 w 15851934"/>
              <a:gd name="connsiteY1" fmla="*/ 2093757 h 9718091"/>
              <a:gd name="connsiteX2" fmla="*/ 8224524 w 15851934"/>
              <a:gd name="connsiteY2" fmla="*/ 6841564 h 9718091"/>
              <a:gd name="connsiteX3" fmla="*/ 14473372 w 15851934"/>
              <a:gd name="connsiteY3" fmla="*/ 2916822 h 9718091"/>
              <a:gd name="connsiteX4" fmla="*/ 14922076 w 15851934"/>
              <a:gd name="connsiteY4" fmla="*/ 3717487 h 9718091"/>
              <a:gd name="connsiteX5" fmla="*/ 8311587 w 15851934"/>
              <a:gd name="connsiteY5" fmla="*/ 6966458 h 9718091"/>
              <a:gd name="connsiteX6" fmla="*/ 15612762 w 15851934"/>
              <a:gd name="connsiteY6" fmla="*/ 4676243 h 9718091"/>
              <a:gd name="connsiteX7" fmla="*/ 15832682 w 15851934"/>
              <a:gd name="connsiteY7" fmla="*/ 5574486 h 9718091"/>
              <a:gd name="connsiteX8" fmla="*/ 8330617 w 15851934"/>
              <a:gd name="connsiteY8" fmla="*/ 7024782 h 9718091"/>
              <a:gd name="connsiteX9" fmla="*/ 15849477 w 15851934"/>
              <a:gd name="connsiteY9" fmla="*/ 6603945 h 9718091"/>
              <a:gd name="connsiteX10" fmla="*/ 15849477 w 15851934"/>
              <a:gd name="connsiteY10" fmla="*/ 7127291 h 9718091"/>
              <a:gd name="connsiteX11" fmla="*/ 15851934 w 15851934"/>
              <a:gd name="connsiteY11" fmla="*/ 7127291 h 9718091"/>
              <a:gd name="connsiteX12" fmla="*/ 15851934 w 15851934"/>
              <a:gd name="connsiteY12" fmla="*/ 9718091 h 9718091"/>
              <a:gd name="connsiteX13" fmla="*/ 16796 w 15851934"/>
              <a:gd name="connsiteY13" fmla="*/ 9718091 h 9718091"/>
              <a:gd name="connsiteX14" fmla="*/ 16796 w 15851934"/>
              <a:gd name="connsiteY14" fmla="*/ 7542046 h 9718091"/>
              <a:gd name="connsiteX15" fmla="*/ 0 w 15851934"/>
              <a:gd name="connsiteY15" fmla="*/ 7542925 h 9718091"/>
              <a:gd name="connsiteX16" fmla="*/ 0 w 15851934"/>
              <a:gd name="connsiteY16" fmla="*/ 6618151 h 9718091"/>
              <a:gd name="connsiteX17" fmla="*/ 7483937 w 15851934"/>
              <a:gd name="connsiteY17" fmla="*/ 7026288 h 9718091"/>
              <a:gd name="connsiteX18" fmla="*/ 16795 w 15851934"/>
              <a:gd name="connsiteY18" fmla="*/ 5588692 h 9718091"/>
              <a:gd name="connsiteX19" fmla="*/ 236716 w 15851934"/>
              <a:gd name="connsiteY19" fmla="*/ 4690449 h 9718091"/>
              <a:gd name="connsiteX20" fmla="*/ 7522016 w 15851934"/>
              <a:gd name="connsiteY20" fmla="*/ 6952089 h 9718091"/>
              <a:gd name="connsiteX21" fmla="*/ 927402 w 15851934"/>
              <a:gd name="connsiteY21" fmla="*/ 3731693 h 9718091"/>
              <a:gd name="connsiteX22" fmla="*/ 1376105 w 15851934"/>
              <a:gd name="connsiteY22" fmla="*/ 2931028 h 9718091"/>
              <a:gd name="connsiteX23" fmla="*/ 7599556 w 15851934"/>
              <a:gd name="connsiteY23" fmla="*/ 6843071 h 9718091"/>
              <a:gd name="connsiteX24" fmla="*/ 2034015 w 15851934"/>
              <a:gd name="connsiteY24" fmla="*/ 2107963 h 9718091"/>
              <a:gd name="connsiteX25" fmla="*/ 2606068 w 15851934"/>
              <a:gd name="connsiteY25" fmla="*/ 1496441 h 9718091"/>
              <a:gd name="connsiteX26" fmla="*/ 7712432 w 15851934"/>
              <a:gd name="connsiteY26" fmla="*/ 6754274 h 9718091"/>
              <a:gd name="connsiteX27" fmla="*/ 3621990 w 15851934"/>
              <a:gd name="connsiteY27" fmla="*/ 942278 h 9718091"/>
              <a:gd name="connsiteX28" fmla="*/ 4300096 w 15851934"/>
              <a:gd name="connsiteY28" fmla="*/ 524878 h 9718091"/>
              <a:gd name="connsiteX29" fmla="*/ 7804571 w 15851934"/>
              <a:gd name="connsiteY29" fmla="*/ 6737042 h 9718091"/>
              <a:gd name="connsiteX30" fmla="*/ 5484831 w 15851934"/>
              <a:gd name="connsiteY30" fmla="*/ 314151 h 9718091"/>
              <a:gd name="connsiteX31" fmla="*/ 6113336 w 15851934"/>
              <a:gd name="connsiteY31" fmla="*/ 0 h 9718091"/>
              <a:gd name="connsiteX32" fmla="*/ 7884078 w 15851934"/>
              <a:gd name="connsiteY32" fmla="*/ 6724371 h 9718091"/>
              <a:gd name="connsiteX33" fmla="*/ 7641387 w 15851934"/>
              <a:gd name="connsiteY33" fmla="*/ 1844091 h 9718091"/>
              <a:gd name="connsiteX34" fmla="*/ 8206535 w 15851934"/>
              <a:gd name="connsiteY34" fmla="*/ 1844091 h 9718091"/>
              <a:gd name="connsiteX35" fmla="*/ 7957945 w 15851934"/>
              <a:gd name="connsiteY35" fmla="*/ 6739819 h 9718091"/>
              <a:gd name="connsiteX36" fmla="*/ 9205201 w 15851934"/>
              <a:gd name="connsiteY36" fmla="*/ 1844091 h 9718091"/>
              <a:gd name="connsiteX37" fmla="*/ 9745216 w 15851934"/>
              <a:gd name="connsiteY37" fmla="*/ 2010758 h 9718091"/>
              <a:gd name="connsiteX38" fmla="*/ 8038556 w 15851934"/>
              <a:gd name="connsiteY38" fmla="*/ 6729187 h 9718091"/>
              <a:gd name="connsiteX39" fmla="*/ 11549382 w 15851934"/>
              <a:gd name="connsiteY39" fmla="*/ 569666 h 9718091"/>
              <a:gd name="connsiteX40" fmla="*/ 11431075 w 15851934"/>
              <a:gd name="connsiteY40" fmla="*/ 2107943 h 9718091"/>
              <a:gd name="connsiteX41" fmla="*/ 8124346 w 15851934"/>
              <a:gd name="connsiteY41" fmla="*/ 6765468 h 9718091"/>
              <a:gd name="connsiteX42" fmla="*/ 13243410 w 15851934"/>
              <a:gd name="connsiteY42" fmla="*/ 1482235 h 9718091"/>
              <a:gd name="connsiteX0" fmla="*/ 13243410 w 15851934"/>
              <a:gd name="connsiteY0" fmla="*/ 1482235 h 9718091"/>
              <a:gd name="connsiteX1" fmla="*/ 13815463 w 15851934"/>
              <a:gd name="connsiteY1" fmla="*/ 2093757 h 9718091"/>
              <a:gd name="connsiteX2" fmla="*/ 8224524 w 15851934"/>
              <a:gd name="connsiteY2" fmla="*/ 6841564 h 9718091"/>
              <a:gd name="connsiteX3" fmla="*/ 14473372 w 15851934"/>
              <a:gd name="connsiteY3" fmla="*/ 2916822 h 9718091"/>
              <a:gd name="connsiteX4" fmla="*/ 14922076 w 15851934"/>
              <a:gd name="connsiteY4" fmla="*/ 3717487 h 9718091"/>
              <a:gd name="connsiteX5" fmla="*/ 8311587 w 15851934"/>
              <a:gd name="connsiteY5" fmla="*/ 6966458 h 9718091"/>
              <a:gd name="connsiteX6" fmla="*/ 15612762 w 15851934"/>
              <a:gd name="connsiteY6" fmla="*/ 4676243 h 9718091"/>
              <a:gd name="connsiteX7" fmla="*/ 15832682 w 15851934"/>
              <a:gd name="connsiteY7" fmla="*/ 5574486 h 9718091"/>
              <a:gd name="connsiteX8" fmla="*/ 8330617 w 15851934"/>
              <a:gd name="connsiteY8" fmla="*/ 7024782 h 9718091"/>
              <a:gd name="connsiteX9" fmla="*/ 15849477 w 15851934"/>
              <a:gd name="connsiteY9" fmla="*/ 6603945 h 9718091"/>
              <a:gd name="connsiteX10" fmla="*/ 15849477 w 15851934"/>
              <a:gd name="connsiteY10" fmla="*/ 7127291 h 9718091"/>
              <a:gd name="connsiteX11" fmla="*/ 15851934 w 15851934"/>
              <a:gd name="connsiteY11" fmla="*/ 7127291 h 9718091"/>
              <a:gd name="connsiteX12" fmla="*/ 15851934 w 15851934"/>
              <a:gd name="connsiteY12" fmla="*/ 9718091 h 9718091"/>
              <a:gd name="connsiteX13" fmla="*/ 16796 w 15851934"/>
              <a:gd name="connsiteY13" fmla="*/ 9718091 h 9718091"/>
              <a:gd name="connsiteX14" fmla="*/ 16796 w 15851934"/>
              <a:gd name="connsiteY14" fmla="*/ 7542046 h 9718091"/>
              <a:gd name="connsiteX15" fmla="*/ 0 w 15851934"/>
              <a:gd name="connsiteY15" fmla="*/ 7542925 h 9718091"/>
              <a:gd name="connsiteX16" fmla="*/ 0 w 15851934"/>
              <a:gd name="connsiteY16" fmla="*/ 6618151 h 9718091"/>
              <a:gd name="connsiteX17" fmla="*/ 7483937 w 15851934"/>
              <a:gd name="connsiteY17" fmla="*/ 7026288 h 9718091"/>
              <a:gd name="connsiteX18" fmla="*/ 16795 w 15851934"/>
              <a:gd name="connsiteY18" fmla="*/ 5588692 h 9718091"/>
              <a:gd name="connsiteX19" fmla="*/ 236716 w 15851934"/>
              <a:gd name="connsiteY19" fmla="*/ 4690449 h 9718091"/>
              <a:gd name="connsiteX20" fmla="*/ 7522016 w 15851934"/>
              <a:gd name="connsiteY20" fmla="*/ 6952089 h 9718091"/>
              <a:gd name="connsiteX21" fmla="*/ 927402 w 15851934"/>
              <a:gd name="connsiteY21" fmla="*/ 3731693 h 9718091"/>
              <a:gd name="connsiteX22" fmla="*/ 1376105 w 15851934"/>
              <a:gd name="connsiteY22" fmla="*/ 2931028 h 9718091"/>
              <a:gd name="connsiteX23" fmla="*/ 7599556 w 15851934"/>
              <a:gd name="connsiteY23" fmla="*/ 6843071 h 9718091"/>
              <a:gd name="connsiteX24" fmla="*/ 2034015 w 15851934"/>
              <a:gd name="connsiteY24" fmla="*/ 2107963 h 9718091"/>
              <a:gd name="connsiteX25" fmla="*/ 2606068 w 15851934"/>
              <a:gd name="connsiteY25" fmla="*/ 1496441 h 9718091"/>
              <a:gd name="connsiteX26" fmla="*/ 7712432 w 15851934"/>
              <a:gd name="connsiteY26" fmla="*/ 6754274 h 9718091"/>
              <a:gd name="connsiteX27" fmla="*/ 3621990 w 15851934"/>
              <a:gd name="connsiteY27" fmla="*/ 942278 h 9718091"/>
              <a:gd name="connsiteX28" fmla="*/ 4300096 w 15851934"/>
              <a:gd name="connsiteY28" fmla="*/ 524878 h 9718091"/>
              <a:gd name="connsiteX29" fmla="*/ 7804571 w 15851934"/>
              <a:gd name="connsiteY29" fmla="*/ 6737042 h 9718091"/>
              <a:gd name="connsiteX30" fmla="*/ 5484831 w 15851934"/>
              <a:gd name="connsiteY30" fmla="*/ 314151 h 9718091"/>
              <a:gd name="connsiteX31" fmla="*/ 6113336 w 15851934"/>
              <a:gd name="connsiteY31" fmla="*/ 0 h 9718091"/>
              <a:gd name="connsiteX32" fmla="*/ 7884078 w 15851934"/>
              <a:gd name="connsiteY32" fmla="*/ 6724371 h 9718091"/>
              <a:gd name="connsiteX33" fmla="*/ 7641387 w 15851934"/>
              <a:gd name="connsiteY33" fmla="*/ 1844091 h 9718091"/>
              <a:gd name="connsiteX34" fmla="*/ 8206535 w 15851934"/>
              <a:gd name="connsiteY34" fmla="*/ 1844091 h 9718091"/>
              <a:gd name="connsiteX35" fmla="*/ 7957945 w 15851934"/>
              <a:gd name="connsiteY35" fmla="*/ 6739819 h 9718091"/>
              <a:gd name="connsiteX36" fmla="*/ 9205201 w 15851934"/>
              <a:gd name="connsiteY36" fmla="*/ 1844091 h 9718091"/>
              <a:gd name="connsiteX37" fmla="*/ 9745216 w 15851934"/>
              <a:gd name="connsiteY37" fmla="*/ 2010758 h 9718091"/>
              <a:gd name="connsiteX38" fmla="*/ 8038556 w 15851934"/>
              <a:gd name="connsiteY38" fmla="*/ 6729187 h 9718091"/>
              <a:gd name="connsiteX39" fmla="*/ 11549382 w 15851934"/>
              <a:gd name="connsiteY39" fmla="*/ 569666 h 9718091"/>
              <a:gd name="connsiteX40" fmla="*/ 12286482 w 15851934"/>
              <a:gd name="connsiteY40" fmla="*/ 928072 h 9718091"/>
              <a:gd name="connsiteX41" fmla="*/ 8124346 w 15851934"/>
              <a:gd name="connsiteY41" fmla="*/ 6765468 h 9718091"/>
              <a:gd name="connsiteX42" fmla="*/ 13243410 w 15851934"/>
              <a:gd name="connsiteY42" fmla="*/ 1482235 h 9718091"/>
              <a:gd name="connsiteX0" fmla="*/ 13243410 w 15851934"/>
              <a:gd name="connsiteY0" fmla="*/ 1482235 h 9718091"/>
              <a:gd name="connsiteX1" fmla="*/ 13815463 w 15851934"/>
              <a:gd name="connsiteY1" fmla="*/ 2093757 h 9718091"/>
              <a:gd name="connsiteX2" fmla="*/ 8224524 w 15851934"/>
              <a:gd name="connsiteY2" fmla="*/ 6841564 h 9718091"/>
              <a:gd name="connsiteX3" fmla="*/ 14473372 w 15851934"/>
              <a:gd name="connsiteY3" fmla="*/ 2916822 h 9718091"/>
              <a:gd name="connsiteX4" fmla="*/ 14922076 w 15851934"/>
              <a:gd name="connsiteY4" fmla="*/ 3717487 h 9718091"/>
              <a:gd name="connsiteX5" fmla="*/ 8311587 w 15851934"/>
              <a:gd name="connsiteY5" fmla="*/ 6966458 h 9718091"/>
              <a:gd name="connsiteX6" fmla="*/ 15612762 w 15851934"/>
              <a:gd name="connsiteY6" fmla="*/ 4676243 h 9718091"/>
              <a:gd name="connsiteX7" fmla="*/ 15832682 w 15851934"/>
              <a:gd name="connsiteY7" fmla="*/ 5574486 h 9718091"/>
              <a:gd name="connsiteX8" fmla="*/ 8330617 w 15851934"/>
              <a:gd name="connsiteY8" fmla="*/ 7024782 h 9718091"/>
              <a:gd name="connsiteX9" fmla="*/ 15849477 w 15851934"/>
              <a:gd name="connsiteY9" fmla="*/ 6603945 h 9718091"/>
              <a:gd name="connsiteX10" fmla="*/ 15849477 w 15851934"/>
              <a:gd name="connsiteY10" fmla="*/ 7127291 h 9718091"/>
              <a:gd name="connsiteX11" fmla="*/ 15851934 w 15851934"/>
              <a:gd name="connsiteY11" fmla="*/ 7127291 h 9718091"/>
              <a:gd name="connsiteX12" fmla="*/ 15851934 w 15851934"/>
              <a:gd name="connsiteY12" fmla="*/ 9718091 h 9718091"/>
              <a:gd name="connsiteX13" fmla="*/ 16796 w 15851934"/>
              <a:gd name="connsiteY13" fmla="*/ 9718091 h 9718091"/>
              <a:gd name="connsiteX14" fmla="*/ 16796 w 15851934"/>
              <a:gd name="connsiteY14" fmla="*/ 7542046 h 9718091"/>
              <a:gd name="connsiteX15" fmla="*/ 0 w 15851934"/>
              <a:gd name="connsiteY15" fmla="*/ 7542925 h 9718091"/>
              <a:gd name="connsiteX16" fmla="*/ 0 w 15851934"/>
              <a:gd name="connsiteY16" fmla="*/ 6618151 h 9718091"/>
              <a:gd name="connsiteX17" fmla="*/ 7483937 w 15851934"/>
              <a:gd name="connsiteY17" fmla="*/ 7026288 h 9718091"/>
              <a:gd name="connsiteX18" fmla="*/ 16795 w 15851934"/>
              <a:gd name="connsiteY18" fmla="*/ 5588692 h 9718091"/>
              <a:gd name="connsiteX19" fmla="*/ 236716 w 15851934"/>
              <a:gd name="connsiteY19" fmla="*/ 4690449 h 9718091"/>
              <a:gd name="connsiteX20" fmla="*/ 7522016 w 15851934"/>
              <a:gd name="connsiteY20" fmla="*/ 6952089 h 9718091"/>
              <a:gd name="connsiteX21" fmla="*/ 927402 w 15851934"/>
              <a:gd name="connsiteY21" fmla="*/ 3731693 h 9718091"/>
              <a:gd name="connsiteX22" fmla="*/ 1376105 w 15851934"/>
              <a:gd name="connsiteY22" fmla="*/ 2931028 h 9718091"/>
              <a:gd name="connsiteX23" fmla="*/ 7599556 w 15851934"/>
              <a:gd name="connsiteY23" fmla="*/ 6843071 h 9718091"/>
              <a:gd name="connsiteX24" fmla="*/ 2034015 w 15851934"/>
              <a:gd name="connsiteY24" fmla="*/ 2107963 h 9718091"/>
              <a:gd name="connsiteX25" fmla="*/ 2606068 w 15851934"/>
              <a:gd name="connsiteY25" fmla="*/ 1496441 h 9718091"/>
              <a:gd name="connsiteX26" fmla="*/ 7712432 w 15851934"/>
              <a:gd name="connsiteY26" fmla="*/ 6754274 h 9718091"/>
              <a:gd name="connsiteX27" fmla="*/ 3621990 w 15851934"/>
              <a:gd name="connsiteY27" fmla="*/ 942278 h 9718091"/>
              <a:gd name="connsiteX28" fmla="*/ 4300096 w 15851934"/>
              <a:gd name="connsiteY28" fmla="*/ 524878 h 9718091"/>
              <a:gd name="connsiteX29" fmla="*/ 7804571 w 15851934"/>
              <a:gd name="connsiteY29" fmla="*/ 6737042 h 9718091"/>
              <a:gd name="connsiteX30" fmla="*/ 5484831 w 15851934"/>
              <a:gd name="connsiteY30" fmla="*/ 314151 h 9718091"/>
              <a:gd name="connsiteX31" fmla="*/ 6113336 w 15851934"/>
              <a:gd name="connsiteY31" fmla="*/ 0 h 9718091"/>
              <a:gd name="connsiteX32" fmla="*/ 7884078 w 15851934"/>
              <a:gd name="connsiteY32" fmla="*/ 6724371 h 9718091"/>
              <a:gd name="connsiteX33" fmla="*/ 7641387 w 15851934"/>
              <a:gd name="connsiteY33" fmla="*/ 1844091 h 9718091"/>
              <a:gd name="connsiteX34" fmla="*/ 8206535 w 15851934"/>
              <a:gd name="connsiteY34" fmla="*/ 1844091 h 9718091"/>
              <a:gd name="connsiteX35" fmla="*/ 7957945 w 15851934"/>
              <a:gd name="connsiteY35" fmla="*/ 6739819 h 9718091"/>
              <a:gd name="connsiteX36" fmla="*/ 9706646 w 15851934"/>
              <a:gd name="connsiteY36" fmla="*/ 74284 h 9718091"/>
              <a:gd name="connsiteX37" fmla="*/ 9745216 w 15851934"/>
              <a:gd name="connsiteY37" fmla="*/ 2010758 h 9718091"/>
              <a:gd name="connsiteX38" fmla="*/ 8038556 w 15851934"/>
              <a:gd name="connsiteY38" fmla="*/ 6729187 h 9718091"/>
              <a:gd name="connsiteX39" fmla="*/ 11549382 w 15851934"/>
              <a:gd name="connsiteY39" fmla="*/ 569666 h 9718091"/>
              <a:gd name="connsiteX40" fmla="*/ 12286482 w 15851934"/>
              <a:gd name="connsiteY40" fmla="*/ 928072 h 9718091"/>
              <a:gd name="connsiteX41" fmla="*/ 8124346 w 15851934"/>
              <a:gd name="connsiteY41" fmla="*/ 6765468 h 9718091"/>
              <a:gd name="connsiteX42" fmla="*/ 13243410 w 15851934"/>
              <a:gd name="connsiteY42" fmla="*/ 1482235 h 9718091"/>
              <a:gd name="connsiteX0" fmla="*/ 13243410 w 15851934"/>
              <a:gd name="connsiteY0" fmla="*/ 1482235 h 9718091"/>
              <a:gd name="connsiteX1" fmla="*/ 13815463 w 15851934"/>
              <a:gd name="connsiteY1" fmla="*/ 2093757 h 9718091"/>
              <a:gd name="connsiteX2" fmla="*/ 8224524 w 15851934"/>
              <a:gd name="connsiteY2" fmla="*/ 6841564 h 9718091"/>
              <a:gd name="connsiteX3" fmla="*/ 14473372 w 15851934"/>
              <a:gd name="connsiteY3" fmla="*/ 2916822 h 9718091"/>
              <a:gd name="connsiteX4" fmla="*/ 14922076 w 15851934"/>
              <a:gd name="connsiteY4" fmla="*/ 3717487 h 9718091"/>
              <a:gd name="connsiteX5" fmla="*/ 8311587 w 15851934"/>
              <a:gd name="connsiteY5" fmla="*/ 6966458 h 9718091"/>
              <a:gd name="connsiteX6" fmla="*/ 15612762 w 15851934"/>
              <a:gd name="connsiteY6" fmla="*/ 4676243 h 9718091"/>
              <a:gd name="connsiteX7" fmla="*/ 15832682 w 15851934"/>
              <a:gd name="connsiteY7" fmla="*/ 5574486 h 9718091"/>
              <a:gd name="connsiteX8" fmla="*/ 8330617 w 15851934"/>
              <a:gd name="connsiteY8" fmla="*/ 7024782 h 9718091"/>
              <a:gd name="connsiteX9" fmla="*/ 15849477 w 15851934"/>
              <a:gd name="connsiteY9" fmla="*/ 6603945 h 9718091"/>
              <a:gd name="connsiteX10" fmla="*/ 15849477 w 15851934"/>
              <a:gd name="connsiteY10" fmla="*/ 7127291 h 9718091"/>
              <a:gd name="connsiteX11" fmla="*/ 15851934 w 15851934"/>
              <a:gd name="connsiteY11" fmla="*/ 7127291 h 9718091"/>
              <a:gd name="connsiteX12" fmla="*/ 15851934 w 15851934"/>
              <a:gd name="connsiteY12" fmla="*/ 9718091 h 9718091"/>
              <a:gd name="connsiteX13" fmla="*/ 16796 w 15851934"/>
              <a:gd name="connsiteY13" fmla="*/ 9718091 h 9718091"/>
              <a:gd name="connsiteX14" fmla="*/ 16796 w 15851934"/>
              <a:gd name="connsiteY14" fmla="*/ 7542046 h 9718091"/>
              <a:gd name="connsiteX15" fmla="*/ 0 w 15851934"/>
              <a:gd name="connsiteY15" fmla="*/ 7542925 h 9718091"/>
              <a:gd name="connsiteX16" fmla="*/ 0 w 15851934"/>
              <a:gd name="connsiteY16" fmla="*/ 6618151 h 9718091"/>
              <a:gd name="connsiteX17" fmla="*/ 7483937 w 15851934"/>
              <a:gd name="connsiteY17" fmla="*/ 7026288 h 9718091"/>
              <a:gd name="connsiteX18" fmla="*/ 16795 w 15851934"/>
              <a:gd name="connsiteY18" fmla="*/ 5588692 h 9718091"/>
              <a:gd name="connsiteX19" fmla="*/ 236716 w 15851934"/>
              <a:gd name="connsiteY19" fmla="*/ 4690449 h 9718091"/>
              <a:gd name="connsiteX20" fmla="*/ 7522016 w 15851934"/>
              <a:gd name="connsiteY20" fmla="*/ 6952089 h 9718091"/>
              <a:gd name="connsiteX21" fmla="*/ 927402 w 15851934"/>
              <a:gd name="connsiteY21" fmla="*/ 3731693 h 9718091"/>
              <a:gd name="connsiteX22" fmla="*/ 1376105 w 15851934"/>
              <a:gd name="connsiteY22" fmla="*/ 2931028 h 9718091"/>
              <a:gd name="connsiteX23" fmla="*/ 7599556 w 15851934"/>
              <a:gd name="connsiteY23" fmla="*/ 6843071 h 9718091"/>
              <a:gd name="connsiteX24" fmla="*/ 2034015 w 15851934"/>
              <a:gd name="connsiteY24" fmla="*/ 2107963 h 9718091"/>
              <a:gd name="connsiteX25" fmla="*/ 2606068 w 15851934"/>
              <a:gd name="connsiteY25" fmla="*/ 1496441 h 9718091"/>
              <a:gd name="connsiteX26" fmla="*/ 7712432 w 15851934"/>
              <a:gd name="connsiteY26" fmla="*/ 6754274 h 9718091"/>
              <a:gd name="connsiteX27" fmla="*/ 3621990 w 15851934"/>
              <a:gd name="connsiteY27" fmla="*/ 942278 h 9718091"/>
              <a:gd name="connsiteX28" fmla="*/ 4300096 w 15851934"/>
              <a:gd name="connsiteY28" fmla="*/ 524878 h 9718091"/>
              <a:gd name="connsiteX29" fmla="*/ 7804571 w 15851934"/>
              <a:gd name="connsiteY29" fmla="*/ 6737042 h 9718091"/>
              <a:gd name="connsiteX30" fmla="*/ 5484831 w 15851934"/>
              <a:gd name="connsiteY30" fmla="*/ 314151 h 9718091"/>
              <a:gd name="connsiteX31" fmla="*/ 6113336 w 15851934"/>
              <a:gd name="connsiteY31" fmla="*/ 0 h 9718091"/>
              <a:gd name="connsiteX32" fmla="*/ 7884078 w 15851934"/>
              <a:gd name="connsiteY32" fmla="*/ 6724371 h 9718091"/>
              <a:gd name="connsiteX33" fmla="*/ 7641387 w 15851934"/>
              <a:gd name="connsiteY33" fmla="*/ 1844091 h 9718091"/>
              <a:gd name="connsiteX34" fmla="*/ 8206535 w 15851934"/>
              <a:gd name="connsiteY34" fmla="*/ 1844091 h 9718091"/>
              <a:gd name="connsiteX35" fmla="*/ 7957945 w 15851934"/>
              <a:gd name="connsiteY35" fmla="*/ 6739819 h 9718091"/>
              <a:gd name="connsiteX36" fmla="*/ 9706646 w 15851934"/>
              <a:gd name="connsiteY36" fmla="*/ 74284 h 9718091"/>
              <a:gd name="connsiteX37" fmla="*/ 10394145 w 15851934"/>
              <a:gd name="connsiteY37" fmla="*/ 299945 h 9718091"/>
              <a:gd name="connsiteX38" fmla="*/ 8038556 w 15851934"/>
              <a:gd name="connsiteY38" fmla="*/ 6729187 h 9718091"/>
              <a:gd name="connsiteX39" fmla="*/ 11549382 w 15851934"/>
              <a:gd name="connsiteY39" fmla="*/ 569666 h 9718091"/>
              <a:gd name="connsiteX40" fmla="*/ 12286482 w 15851934"/>
              <a:gd name="connsiteY40" fmla="*/ 928072 h 9718091"/>
              <a:gd name="connsiteX41" fmla="*/ 8124346 w 15851934"/>
              <a:gd name="connsiteY41" fmla="*/ 6765468 h 9718091"/>
              <a:gd name="connsiteX42" fmla="*/ 13243410 w 15851934"/>
              <a:gd name="connsiteY42" fmla="*/ 1482235 h 9718091"/>
              <a:gd name="connsiteX0" fmla="*/ 13243410 w 15851934"/>
              <a:gd name="connsiteY0" fmla="*/ 1482235 h 9718091"/>
              <a:gd name="connsiteX1" fmla="*/ 13815463 w 15851934"/>
              <a:gd name="connsiteY1" fmla="*/ 2093757 h 9718091"/>
              <a:gd name="connsiteX2" fmla="*/ 8224524 w 15851934"/>
              <a:gd name="connsiteY2" fmla="*/ 6841564 h 9718091"/>
              <a:gd name="connsiteX3" fmla="*/ 14473372 w 15851934"/>
              <a:gd name="connsiteY3" fmla="*/ 2916822 h 9718091"/>
              <a:gd name="connsiteX4" fmla="*/ 14922076 w 15851934"/>
              <a:gd name="connsiteY4" fmla="*/ 3717487 h 9718091"/>
              <a:gd name="connsiteX5" fmla="*/ 8311587 w 15851934"/>
              <a:gd name="connsiteY5" fmla="*/ 6966458 h 9718091"/>
              <a:gd name="connsiteX6" fmla="*/ 15612762 w 15851934"/>
              <a:gd name="connsiteY6" fmla="*/ 4676243 h 9718091"/>
              <a:gd name="connsiteX7" fmla="*/ 15832682 w 15851934"/>
              <a:gd name="connsiteY7" fmla="*/ 5574486 h 9718091"/>
              <a:gd name="connsiteX8" fmla="*/ 8330617 w 15851934"/>
              <a:gd name="connsiteY8" fmla="*/ 7024782 h 9718091"/>
              <a:gd name="connsiteX9" fmla="*/ 15849477 w 15851934"/>
              <a:gd name="connsiteY9" fmla="*/ 6603945 h 9718091"/>
              <a:gd name="connsiteX10" fmla="*/ 15849477 w 15851934"/>
              <a:gd name="connsiteY10" fmla="*/ 7127291 h 9718091"/>
              <a:gd name="connsiteX11" fmla="*/ 15851934 w 15851934"/>
              <a:gd name="connsiteY11" fmla="*/ 7127291 h 9718091"/>
              <a:gd name="connsiteX12" fmla="*/ 15851934 w 15851934"/>
              <a:gd name="connsiteY12" fmla="*/ 9718091 h 9718091"/>
              <a:gd name="connsiteX13" fmla="*/ 16796 w 15851934"/>
              <a:gd name="connsiteY13" fmla="*/ 9718091 h 9718091"/>
              <a:gd name="connsiteX14" fmla="*/ 16796 w 15851934"/>
              <a:gd name="connsiteY14" fmla="*/ 7542046 h 9718091"/>
              <a:gd name="connsiteX15" fmla="*/ 0 w 15851934"/>
              <a:gd name="connsiteY15" fmla="*/ 7542925 h 9718091"/>
              <a:gd name="connsiteX16" fmla="*/ 0 w 15851934"/>
              <a:gd name="connsiteY16" fmla="*/ 6618151 h 9718091"/>
              <a:gd name="connsiteX17" fmla="*/ 7483937 w 15851934"/>
              <a:gd name="connsiteY17" fmla="*/ 7026288 h 9718091"/>
              <a:gd name="connsiteX18" fmla="*/ 16795 w 15851934"/>
              <a:gd name="connsiteY18" fmla="*/ 5588692 h 9718091"/>
              <a:gd name="connsiteX19" fmla="*/ 236716 w 15851934"/>
              <a:gd name="connsiteY19" fmla="*/ 4690449 h 9718091"/>
              <a:gd name="connsiteX20" fmla="*/ 7522016 w 15851934"/>
              <a:gd name="connsiteY20" fmla="*/ 6952089 h 9718091"/>
              <a:gd name="connsiteX21" fmla="*/ 927402 w 15851934"/>
              <a:gd name="connsiteY21" fmla="*/ 3731693 h 9718091"/>
              <a:gd name="connsiteX22" fmla="*/ 1376105 w 15851934"/>
              <a:gd name="connsiteY22" fmla="*/ 2931028 h 9718091"/>
              <a:gd name="connsiteX23" fmla="*/ 7599556 w 15851934"/>
              <a:gd name="connsiteY23" fmla="*/ 6843071 h 9718091"/>
              <a:gd name="connsiteX24" fmla="*/ 2034015 w 15851934"/>
              <a:gd name="connsiteY24" fmla="*/ 2107963 h 9718091"/>
              <a:gd name="connsiteX25" fmla="*/ 2606068 w 15851934"/>
              <a:gd name="connsiteY25" fmla="*/ 1496441 h 9718091"/>
              <a:gd name="connsiteX26" fmla="*/ 7712432 w 15851934"/>
              <a:gd name="connsiteY26" fmla="*/ 6754274 h 9718091"/>
              <a:gd name="connsiteX27" fmla="*/ 3621990 w 15851934"/>
              <a:gd name="connsiteY27" fmla="*/ 942278 h 9718091"/>
              <a:gd name="connsiteX28" fmla="*/ 4300096 w 15851934"/>
              <a:gd name="connsiteY28" fmla="*/ 524878 h 9718091"/>
              <a:gd name="connsiteX29" fmla="*/ 7804571 w 15851934"/>
              <a:gd name="connsiteY29" fmla="*/ 6737042 h 9718091"/>
              <a:gd name="connsiteX30" fmla="*/ 5484831 w 15851934"/>
              <a:gd name="connsiteY30" fmla="*/ 314151 h 9718091"/>
              <a:gd name="connsiteX31" fmla="*/ 6113336 w 15851934"/>
              <a:gd name="connsiteY31" fmla="*/ 0 h 9718091"/>
              <a:gd name="connsiteX32" fmla="*/ 7884078 w 15851934"/>
              <a:gd name="connsiteY32" fmla="*/ 6724371 h 9718091"/>
              <a:gd name="connsiteX33" fmla="*/ 7641387 w 15851934"/>
              <a:gd name="connsiteY33" fmla="*/ 1844091 h 9718091"/>
              <a:gd name="connsiteX34" fmla="*/ 8324522 w 15851934"/>
              <a:gd name="connsiteY34" fmla="*/ 15291 h 9718091"/>
              <a:gd name="connsiteX35" fmla="*/ 7957945 w 15851934"/>
              <a:gd name="connsiteY35" fmla="*/ 6739819 h 9718091"/>
              <a:gd name="connsiteX36" fmla="*/ 9706646 w 15851934"/>
              <a:gd name="connsiteY36" fmla="*/ 74284 h 9718091"/>
              <a:gd name="connsiteX37" fmla="*/ 10394145 w 15851934"/>
              <a:gd name="connsiteY37" fmla="*/ 299945 h 9718091"/>
              <a:gd name="connsiteX38" fmla="*/ 8038556 w 15851934"/>
              <a:gd name="connsiteY38" fmla="*/ 6729187 h 9718091"/>
              <a:gd name="connsiteX39" fmla="*/ 11549382 w 15851934"/>
              <a:gd name="connsiteY39" fmla="*/ 569666 h 9718091"/>
              <a:gd name="connsiteX40" fmla="*/ 12286482 w 15851934"/>
              <a:gd name="connsiteY40" fmla="*/ 928072 h 9718091"/>
              <a:gd name="connsiteX41" fmla="*/ 8124346 w 15851934"/>
              <a:gd name="connsiteY41" fmla="*/ 6765468 h 9718091"/>
              <a:gd name="connsiteX42" fmla="*/ 13243410 w 15851934"/>
              <a:gd name="connsiteY42" fmla="*/ 1482235 h 9718091"/>
              <a:gd name="connsiteX0" fmla="*/ 13243410 w 15851934"/>
              <a:gd name="connsiteY0" fmla="*/ 1482235 h 9718091"/>
              <a:gd name="connsiteX1" fmla="*/ 13815463 w 15851934"/>
              <a:gd name="connsiteY1" fmla="*/ 2093757 h 9718091"/>
              <a:gd name="connsiteX2" fmla="*/ 8224524 w 15851934"/>
              <a:gd name="connsiteY2" fmla="*/ 6841564 h 9718091"/>
              <a:gd name="connsiteX3" fmla="*/ 14473372 w 15851934"/>
              <a:gd name="connsiteY3" fmla="*/ 2916822 h 9718091"/>
              <a:gd name="connsiteX4" fmla="*/ 14922076 w 15851934"/>
              <a:gd name="connsiteY4" fmla="*/ 3717487 h 9718091"/>
              <a:gd name="connsiteX5" fmla="*/ 8311587 w 15851934"/>
              <a:gd name="connsiteY5" fmla="*/ 6966458 h 9718091"/>
              <a:gd name="connsiteX6" fmla="*/ 15612762 w 15851934"/>
              <a:gd name="connsiteY6" fmla="*/ 4676243 h 9718091"/>
              <a:gd name="connsiteX7" fmla="*/ 15832682 w 15851934"/>
              <a:gd name="connsiteY7" fmla="*/ 5574486 h 9718091"/>
              <a:gd name="connsiteX8" fmla="*/ 8330617 w 15851934"/>
              <a:gd name="connsiteY8" fmla="*/ 7024782 h 9718091"/>
              <a:gd name="connsiteX9" fmla="*/ 15849477 w 15851934"/>
              <a:gd name="connsiteY9" fmla="*/ 6603945 h 9718091"/>
              <a:gd name="connsiteX10" fmla="*/ 15849477 w 15851934"/>
              <a:gd name="connsiteY10" fmla="*/ 7127291 h 9718091"/>
              <a:gd name="connsiteX11" fmla="*/ 15851934 w 15851934"/>
              <a:gd name="connsiteY11" fmla="*/ 7127291 h 9718091"/>
              <a:gd name="connsiteX12" fmla="*/ 15851934 w 15851934"/>
              <a:gd name="connsiteY12" fmla="*/ 9718091 h 9718091"/>
              <a:gd name="connsiteX13" fmla="*/ 16796 w 15851934"/>
              <a:gd name="connsiteY13" fmla="*/ 9718091 h 9718091"/>
              <a:gd name="connsiteX14" fmla="*/ 16796 w 15851934"/>
              <a:gd name="connsiteY14" fmla="*/ 7542046 h 9718091"/>
              <a:gd name="connsiteX15" fmla="*/ 0 w 15851934"/>
              <a:gd name="connsiteY15" fmla="*/ 7542925 h 9718091"/>
              <a:gd name="connsiteX16" fmla="*/ 0 w 15851934"/>
              <a:gd name="connsiteY16" fmla="*/ 6618151 h 9718091"/>
              <a:gd name="connsiteX17" fmla="*/ 7483937 w 15851934"/>
              <a:gd name="connsiteY17" fmla="*/ 7026288 h 9718091"/>
              <a:gd name="connsiteX18" fmla="*/ 16795 w 15851934"/>
              <a:gd name="connsiteY18" fmla="*/ 5588692 h 9718091"/>
              <a:gd name="connsiteX19" fmla="*/ 236716 w 15851934"/>
              <a:gd name="connsiteY19" fmla="*/ 4690449 h 9718091"/>
              <a:gd name="connsiteX20" fmla="*/ 7522016 w 15851934"/>
              <a:gd name="connsiteY20" fmla="*/ 6952089 h 9718091"/>
              <a:gd name="connsiteX21" fmla="*/ 927402 w 15851934"/>
              <a:gd name="connsiteY21" fmla="*/ 3731693 h 9718091"/>
              <a:gd name="connsiteX22" fmla="*/ 1376105 w 15851934"/>
              <a:gd name="connsiteY22" fmla="*/ 2931028 h 9718091"/>
              <a:gd name="connsiteX23" fmla="*/ 7599556 w 15851934"/>
              <a:gd name="connsiteY23" fmla="*/ 6843071 h 9718091"/>
              <a:gd name="connsiteX24" fmla="*/ 2034015 w 15851934"/>
              <a:gd name="connsiteY24" fmla="*/ 2107963 h 9718091"/>
              <a:gd name="connsiteX25" fmla="*/ 2606068 w 15851934"/>
              <a:gd name="connsiteY25" fmla="*/ 1496441 h 9718091"/>
              <a:gd name="connsiteX26" fmla="*/ 7712432 w 15851934"/>
              <a:gd name="connsiteY26" fmla="*/ 6754274 h 9718091"/>
              <a:gd name="connsiteX27" fmla="*/ 3621990 w 15851934"/>
              <a:gd name="connsiteY27" fmla="*/ 942278 h 9718091"/>
              <a:gd name="connsiteX28" fmla="*/ 4300096 w 15851934"/>
              <a:gd name="connsiteY28" fmla="*/ 524878 h 9718091"/>
              <a:gd name="connsiteX29" fmla="*/ 7804571 w 15851934"/>
              <a:gd name="connsiteY29" fmla="*/ 6737042 h 9718091"/>
              <a:gd name="connsiteX30" fmla="*/ 5484831 w 15851934"/>
              <a:gd name="connsiteY30" fmla="*/ 314151 h 9718091"/>
              <a:gd name="connsiteX31" fmla="*/ 6113336 w 15851934"/>
              <a:gd name="connsiteY31" fmla="*/ 0 h 9718091"/>
              <a:gd name="connsiteX32" fmla="*/ 7884078 w 15851934"/>
              <a:gd name="connsiteY32" fmla="*/ 6724371 h 9718091"/>
              <a:gd name="connsiteX33" fmla="*/ 7523400 w 15851934"/>
              <a:gd name="connsiteY33" fmla="*/ 15291 h 9718091"/>
              <a:gd name="connsiteX34" fmla="*/ 8324522 w 15851934"/>
              <a:gd name="connsiteY34" fmla="*/ 15291 h 9718091"/>
              <a:gd name="connsiteX35" fmla="*/ 7957945 w 15851934"/>
              <a:gd name="connsiteY35" fmla="*/ 6739819 h 9718091"/>
              <a:gd name="connsiteX36" fmla="*/ 9706646 w 15851934"/>
              <a:gd name="connsiteY36" fmla="*/ 74284 h 9718091"/>
              <a:gd name="connsiteX37" fmla="*/ 10394145 w 15851934"/>
              <a:gd name="connsiteY37" fmla="*/ 299945 h 9718091"/>
              <a:gd name="connsiteX38" fmla="*/ 8038556 w 15851934"/>
              <a:gd name="connsiteY38" fmla="*/ 6729187 h 9718091"/>
              <a:gd name="connsiteX39" fmla="*/ 11549382 w 15851934"/>
              <a:gd name="connsiteY39" fmla="*/ 569666 h 9718091"/>
              <a:gd name="connsiteX40" fmla="*/ 12286482 w 15851934"/>
              <a:gd name="connsiteY40" fmla="*/ 928072 h 9718091"/>
              <a:gd name="connsiteX41" fmla="*/ 8124346 w 15851934"/>
              <a:gd name="connsiteY41" fmla="*/ 6765468 h 9718091"/>
              <a:gd name="connsiteX42" fmla="*/ 13243410 w 15851934"/>
              <a:gd name="connsiteY42" fmla="*/ 1482235 h 971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5851934" h="9718091">
                <a:moveTo>
                  <a:pt x="13243410" y="1482235"/>
                </a:moveTo>
                <a:lnTo>
                  <a:pt x="13815463" y="2093757"/>
                </a:lnTo>
                <a:lnTo>
                  <a:pt x="8224524" y="6841564"/>
                </a:lnTo>
                <a:lnTo>
                  <a:pt x="14473372" y="2916822"/>
                </a:lnTo>
                <a:lnTo>
                  <a:pt x="14922076" y="3717487"/>
                </a:lnTo>
                <a:lnTo>
                  <a:pt x="8311587" y="6966458"/>
                </a:lnTo>
                <a:lnTo>
                  <a:pt x="15612762" y="4676243"/>
                </a:lnTo>
                <a:lnTo>
                  <a:pt x="15832682" y="5574486"/>
                </a:lnTo>
                <a:lnTo>
                  <a:pt x="8330617" y="7024782"/>
                </a:lnTo>
                <a:lnTo>
                  <a:pt x="15849477" y="6603945"/>
                </a:lnTo>
                <a:lnTo>
                  <a:pt x="15849477" y="7127291"/>
                </a:lnTo>
                <a:lnTo>
                  <a:pt x="15851934" y="7127291"/>
                </a:lnTo>
                <a:lnTo>
                  <a:pt x="15851934" y="9718091"/>
                </a:lnTo>
                <a:lnTo>
                  <a:pt x="16796" y="9718091"/>
                </a:lnTo>
                <a:lnTo>
                  <a:pt x="16796" y="7542046"/>
                </a:lnTo>
                <a:lnTo>
                  <a:pt x="0" y="7542925"/>
                </a:lnTo>
                <a:lnTo>
                  <a:pt x="0" y="6618151"/>
                </a:lnTo>
                <a:lnTo>
                  <a:pt x="7483937" y="7026288"/>
                </a:lnTo>
                <a:lnTo>
                  <a:pt x="16795" y="5588692"/>
                </a:lnTo>
                <a:lnTo>
                  <a:pt x="236716" y="4690449"/>
                </a:lnTo>
                <a:lnTo>
                  <a:pt x="7522016" y="6952089"/>
                </a:lnTo>
                <a:lnTo>
                  <a:pt x="927402" y="3731693"/>
                </a:lnTo>
                <a:lnTo>
                  <a:pt x="1376105" y="2931028"/>
                </a:lnTo>
                <a:lnTo>
                  <a:pt x="7599556" y="6843071"/>
                </a:lnTo>
                <a:lnTo>
                  <a:pt x="2034015" y="2107963"/>
                </a:lnTo>
                <a:lnTo>
                  <a:pt x="2606068" y="1496441"/>
                </a:lnTo>
                <a:lnTo>
                  <a:pt x="7712432" y="6754274"/>
                </a:lnTo>
                <a:lnTo>
                  <a:pt x="3621990" y="942278"/>
                </a:lnTo>
                <a:lnTo>
                  <a:pt x="4300096" y="524878"/>
                </a:lnTo>
                <a:lnTo>
                  <a:pt x="7804571" y="6737042"/>
                </a:lnTo>
                <a:lnTo>
                  <a:pt x="5484831" y="314151"/>
                </a:lnTo>
                <a:cubicBezTo>
                  <a:pt x="5635339" y="170105"/>
                  <a:pt x="5874338" y="114549"/>
                  <a:pt x="6113336" y="0"/>
                </a:cubicBezTo>
                <a:lnTo>
                  <a:pt x="7884078" y="6724371"/>
                </a:lnTo>
                <a:lnTo>
                  <a:pt x="7523400" y="15291"/>
                </a:lnTo>
                <a:lnTo>
                  <a:pt x="8324522" y="15291"/>
                </a:lnTo>
                <a:lnTo>
                  <a:pt x="7957945" y="6739819"/>
                </a:lnTo>
                <a:lnTo>
                  <a:pt x="9706646" y="74284"/>
                </a:lnTo>
                <a:lnTo>
                  <a:pt x="10394145" y="299945"/>
                </a:lnTo>
                <a:lnTo>
                  <a:pt x="8038556" y="6729187"/>
                </a:lnTo>
                <a:lnTo>
                  <a:pt x="11549382" y="569666"/>
                </a:lnTo>
                <a:lnTo>
                  <a:pt x="12286482" y="928072"/>
                </a:lnTo>
                <a:lnTo>
                  <a:pt x="8124346" y="6765468"/>
                </a:lnTo>
                <a:lnTo>
                  <a:pt x="13243410" y="1482235"/>
                </a:lnTo>
                <a:close/>
              </a:path>
            </a:pathLst>
          </a:custGeom>
          <a:solidFill>
            <a:srgbClr val="E6B0A1">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pic>
        <p:nvPicPr>
          <p:cNvPr id="14" name="图片 13"/>
          <p:cNvPicPr>
            <a:picLocks noChangeAspect="1"/>
          </p:cNvPicPr>
          <p:nvPr userDrawn="1"/>
        </p:nvPicPr>
        <p:blipFill rotWithShape="1">
          <a:blip r:embed="rId2"/>
          <a:srcRect l="24011" r="24108" b="85470"/>
          <a:stretch/>
        </p:blipFill>
        <p:spPr>
          <a:xfrm>
            <a:off x="-19051" y="5588639"/>
            <a:ext cx="9163051" cy="1269361"/>
          </a:xfrm>
          <a:prstGeom prst="rect">
            <a:avLst/>
          </a:prstGeom>
        </p:spPr>
      </p:pic>
      <p:grpSp>
        <p:nvGrpSpPr>
          <p:cNvPr id="15" name="组合 14"/>
          <p:cNvGrpSpPr/>
          <p:nvPr userDrawn="1"/>
        </p:nvGrpSpPr>
        <p:grpSpPr>
          <a:xfrm>
            <a:off x="304800" y="319407"/>
            <a:ext cx="838200" cy="838200"/>
            <a:chOff x="266232" y="2524678"/>
            <a:chExt cx="1574609" cy="1577466"/>
          </a:xfrm>
        </p:grpSpPr>
        <p:pic>
          <p:nvPicPr>
            <p:cNvPr id="16" name="图片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0017" y="2524678"/>
              <a:ext cx="1570824" cy="1573827"/>
            </a:xfrm>
            <a:prstGeom prst="rect">
              <a:avLst/>
            </a:prstGeom>
          </p:spPr>
        </p:pic>
        <p:pic>
          <p:nvPicPr>
            <p:cNvPr id="17" name="图片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6232" y="2528317"/>
              <a:ext cx="1570824" cy="1573827"/>
            </a:xfrm>
            <a:prstGeom prst="rect">
              <a:avLst/>
            </a:prstGeom>
          </p:spPr>
        </p:pic>
      </p:grpSp>
      <p:pic>
        <p:nvPicPr>
          <p:cNvPr id="12" name="图片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798803" y="5765919"/>
            <a:ext cx="1554247" cy="1180864"/>
          </a:xfrm>
          <a:prstGeom prst="rect">
            <a:avLst/>
          </a:prstGeom>
          <a:effectLst>
            <a:outerShdw blurRad="190500" dir="2940000" sx="107000" sy="107000" algn="ctr" rotWithShape="0">
              <a:prstClr val="black">
                <a:alpha val="40000"/>
              </a:prstClr>
            </a:outerShdw>
          </a:effectLst>
        </p:spPr>
      </p:pic>
      <p:grpSp>
        <p:nvGrpSpPr>
          <p:cNvPr id="13" name="组合 12"/>
          <p:cNvGrpSpPr/>
          <p:nvPr userDrawn="1"/>
        </p:nvGrpSpPr>
        <p:grpSpPr>
          <a:xfrm>
            <a:off x="304800" y="319407"/>
            <a:ext cx="838200" cy="838200"/>
            <a:chOff x="266232" y="2524678"/>
            <a:chExt cx="1574609" cy="1577466"/>
          </a:xfrm>
        </p:grpSpPr>
        <p:pic>
          <p:nvPicPr>
            <p:cNvPr id="18" name="图片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0017" y="2524678"/>
              <a:ext cx="1570824" cy="1573827"/>
            </a:xfrm>
            <a:prstGeom prst="rect">
              <a:avLst/>
            </a:prstGeom>
          </p:spPr>
        </p:pic>
        <p:pic>
          <p:nvPicPr>
            <p:cNvPr id="19" name="图片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6232" y="2528317"/>
              <a:ext cx="1570824" cy="1573827"/>
            </a:xfrm>
            <a:prstGeom prst="rect">
              <a:avLst/>
            </a:prstGeom>
          </p:spPr>
        </p:pic>
      </p:grpSp>
    </p:spTree>
    <p:extLst>
      <p:ext uri="{BB962C8B-B14F-4D97-AF65-F5344CB8AC3E}">
        <p14:creationId xmlns:p14="http://schemas.microsoft.com/office/powerpoint/2010/main" val="1899879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E8F3FC26-0356-41DF-A381-5FF66EE2DF07}" type="datetimeFigureOut">
              <a:rPr lang="zh-CN" altLang="en-US" smtClean="0"/>
              <a:pPr/>
              <a:t>2016/4/7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454B455F-C0D6-4081-A65D-3FB1D2494915}" type="slidenum">
              <a:rPr lang="zh-CN" altLang="en-US" smtClean="0"/>
              <a:pPr/>
              <a:t>‹#›</a:t>
            </a:fld>
            <a:endParaRPr lang="zh-CN" altLang="en-US"/>
          </a:p>
        </p:txBody>
      </p:sp>
    </p:spTree>
    <p:extLst>
      <p:ext uri="{BB962C8B-B14F-4D97-AF65-F5344CB8AC3E}">
        <p14:creationId xmlns:p14="http://schemas.microsoft.com/office/powerpoint/2010/main" val="18603095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E8F3FC26-0356-41DF-A381-5FF66EE2DF07}" type="datetimeFigureOut">
              <a:rPr lang="zh-CN" altLang="en-US" smtClean="0"/>
              <a:pPr/>
              <a:t>2016/4/7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454B455F-C0D6-4081-A65D-3FB1D2494915}" type="slidenum">
              <a:rPr lang="zh-CN" altLang="en-US" smtClean="0"/>
              <a:pPr/>
              <a:t>‹#›</a:t>
            </a:fld>
            <a:endParaRPr lang="zh-CN" altLang="en-US"/>
          </a:p>
        </p:txBody>
      </p:sp>
    </p:spTree>
    <p:extLst>
      <p:ext uri="{BB962C8B-B14F-4D97-AF65-F5344CB8AC3E}">
        <p14:creationId xmlns:p14="http://schemas.microsoft.com/office/powerpoint/2010/main" val="23935130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E8F3FC26-0356-41DF-A381-5FF66EE2DF07}" type="datetimeFigureOut">
              <a:rPr lang="zh-CN" altLang="en-US" smtClean="0"/>
              <a:pPr/>
              <a:t>2016/4/7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454B455F-C0D6-4081-A65D-3FB1D2494915}" type="slidenum">
              <a:rPr lang="zh-CN" altLang="en-US" smtClean="0"/>
              <a:pPr/>
              <a:t>‹#›</a:t>
            </a:fld>
            <a:endParaRPr lang="zh-CN" altLang="en-US"/>
          </a:p>
        </p:txBody>
      </p:sp>
    </p:spTree>
    <p:extLst>
      <p:ext uri="{BB962C8B-B14F-4D97-AF65-F5344CB8AC3E}">
        <p14:creationId xmlns:p14="http://schemas.microsoft.com/office/powerpoint/2010/main" val="35702082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E8F3FC26-0356-41DF-A381-5FF66EE2DF07}" type="datetimeFigureOut">
              <a:rPr lang="zh-CN" altLang="en-US" smtClean="0"/>
              <a:pPr/>
              <a:t>2016/4/7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454B455F-C0D6-4081-A65D-3FB1D2494915}" type="slidenum">
              <a:rPr lang="zh-CN" altLang="en-US" smtClean="0"/>
              <a:pPr/>
              <a:t>‹#›</a:t>
            </a:fld>
            <a:endParaRPr lang="zh-CN" altLang="en-US"/>
          </a:p>
        </p:txBody>
      </p:sp>
    </p:spTree>
    <p:extLst>
      <p:ext uri="{BB962C8B-B14F-4D97-AF65-F5344CB8AC3E}">
        <p14:creationId xmlns:p14="http://schemas.microsoft.com/office/powerpoint/2010/main" val="2704795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E8F3FC26-0356-41DF-A381-5FF66EE2DF07}" type="datetimeFigureOut">
              <a:rPr lang="zh-CN" altLang="en-US" smtClean="0"/>
              <a:pPr/>
              <a:t>2016/4/7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454B455F-C0D6-4081-A65D-3FB1D2494915}" type="slidenum">
              <a:rPr lang="zh-CN" altLang="en-US" smtClean="0"/>
              <a:pPr/>
              <a:t>‹#›</a:t>
            </a:fld>
            <a:endParaRPr lang="zh-CN" altLang="en-US"/>
          </a:p>
        </p:txBody>
      </p:sp>
    </p:spTree>
    <p:extLst>
      <p:ext uri="{BB962C8B-B14F-4D97-AF65-F5344CB8AC3E}">
        <p14:creationId xmlns:p14="http://schemas.microsoft.com/office/powerpoint/2010/main" val="4274503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E8F3FC26-0356-41DF-A381-5FF66EE2DF07}" type="datetimeFigureOut">
              <a:rPr lang="zh-CN" altLang="en-US" smtClean="0"/>
              <a:pPr/>
              <a:t>2016/4/7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454B455F-C0D6-4081-A65D-3FB1D2494915}" type="slidenum">
              <a:rPr lang="zh-CN" altLang="en-US" smtClean="0"/>
              <a:pPr/>
              <a:t>‹#›</a:t>
            </a:fld>
            <a:endParaRPr lang="zh-CN" altLang="en-US"/>
          </a:p>
        </p:txBody>
      </p:sp>
    </p:spTree>
    <p:extLst>
      <p:ext uri="{BB962C8B-B14F-4D97-AF65-F5344CB8AC3E}">
        <p14:creationId xmlns:p14="http://schemas.microsoft.com/office/powerpoint/2010/main" val="28985682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E8F3FC26-0356-41DF-A381-5FF66EE2DF07}" type="datetimeFigureOut">
              <a:rPr lang="zh-CN" altLang="en-US" smtClean="0"/>
              <a:pPr/>
              <a:t>2016/4/7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454B455F-C0D6-4081-A65D-3FB1D2494915}" type="slidenum">
              <a:rPr lang="zh-CN" altLang="en-US" smtClean="0"/>
              <a:pPr/>
              <a:t>‹#›</a:t>
            </a:fld>
            <a:endParaRPr lang="zh-CN" altLang="en-US"/>
          </a:p>
        </p:txBody>
      </p:sp>
    </p:spTree>
    <p:extLst>
      <p:ext uri="{BB962C8B-B14F-4D97-AF65-F5344CB8AC3E}">
        <p14:creationId xmlns:p14="http://schemas.microsoft.com/office/powerpoint/2010/main" val="34490391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629842" y="2505075"/>
            <a:ext cx="3868340"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4629150" y="2505075"/>
            <a:ext cx="3887391"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E8F3FC26-0356-41DF-A381-5FF66EE2DF07}" type="datetimeFigureOut">
              <a:rPr lang="zh-CN" altLang="en-US" smtClean="0"/>
              <a:pPr/>
              <a:t>2016/4/7</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454B455F-C0D6-4081-A65D-3FB1D2494915}" type="slidenum">
              <a:rPr lang="zh-CN" altLang="en-US" smtClean="0"/>
              <a:pPr/>
              <a:t>‹#›</a:t>
            </a:fld>
            <a:endParaRPr lang="zh-CN" altLang="en-US"/>
          </a:p>
        </p:txBody>
      </p:sp>
    </p:spTree>
    <p:extLst>
      <p:ext uri="{BB962C8B-B14F-4D97-AF65-F5344CB8AC3E}">
        <p14:creationId xmlns:p14="http://schemas.microsoft.com/office/powerpoint/2010/main" val="3011520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E8F3FC26-0356-41DF-A381-5FF66EE2DF07}" type="datetimeFigureOut">
              <a:rPr lang="zh-CN" altLang="en-US" smtClean="0"/>
              <a:pPr/>
              <a:t>2016/4/7</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454B455F-C0D6-4081-A65D-3FB1D2494915}" type="slidenum">
              <a:rPr lang="zh-CN" altLang="en-US" smtClean="0"/>
              <a:pPr/>
              <a:t>‹#›</a:t>
            </a:fld>
            <a:endParaRPr lang="zh-CN" altLang="en-US"/>
          </a:p>
        </p:txBody>
      </p:sp>
    </p:spTree>
    <p:extLst>
      <p:ext uri="{BB962C8B-B14F-4D97-AF65-F5344CB8AC3E}">
        <p14:creationId xmlns:p14="http://schemas.microsoft.com/office/powerpoint/2010/main" val="3374595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F3FC26-0356-41DF-A381-5FF66EE2DF07}" type="datetimeFigureOut">
              <a:rPr lang="zh-CN" altLang="en-US" smtClean="0"/>
              <a:pPr/>
              <a:t>2016/4/7</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454B455F-C0D6-4081-A65D-3FB1D2494915}" type="slidenum">
              <a:rPr lang="zh-CN" altLang="en-US" smtClean="0"/>
              <a:pPr/>
              <a:t>‹#›</a:t>
            </a:fld>
            <a:endParaRPr lang="zh-CN" altLang="en-US"/>
          </a:p>
        </p:txBody>
      </p:sp>
      <p:pic>
        <p:nvPicPr>
          <p:cNvPr id="9" name="图片 8"/>
          <p:cNvPicPr>
            <a:picLocks noChangeAspect="1"/>
          </p:cNvPicPr>
          <p:nvPr userDrawn="1"/>
        </p:nvPicPr>
        <p:blipFill rotWithShape="1">
          <a:blip r:embed="rId2"/>
          <a:srcRect l="23996" t="84235" r="24104"/>
          <a:stretch/>
        </p:blipFill>
        <p:spPr>
          <a:xfrm>
            <a:off x="0" y="0"/>
            <a:ext cx="9163050" cy="1377312"/>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27619516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F3FC26-0356-41DF-A381-5FF66EE2DF07}" type="datetimeFigureOut">
              <a:rPr lang="zh-CN" altLang="en-US" smtClean="0"/>
              <a:pPr/>
              <a:t>2016/4/7</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454B455F-C0D6-4081-A65D-3FB1D2494915}" type="slidenum">
              <a:rPr lang="zh-CN" altLang="en-US" smtClean="0"/>
              <a:pPr/>
              <a:t>‹#›</a:t>
            </a:fld>
            <a:endParaRPr lang="zh-CN" altLang="en-US"/>
          </a:p>
        </p:txBody>
      </p:sp>
      <p:pic>
        <p:nvPicPr>
          <p:cNvPr id="6" name="图片 5"/>
          <p:cNvPicPr>
            <a:picLocks noChangeAspect="1"/>
          </p:cNvPicPr>
          <p:nvPr userDrawn="1"/>
        </p:nvPicPr>
        <p:blipFill rotWithShape="1">
          <a:blip r:embed="rId2"/>
          <a:srcRect l="23996" t="85689" r="24104"/>
          <a:stretch/>
        </p:blipFill>
        <p:spPr>
          <a:xfrm rot="10800000">
            <a:off x="-19050" y="5588639"/>
            <a:ext cx="9163050" cy="1250311"/>
          </a:xfrm>
          <a:prstGeom prst="rect">
            <a:avLst/>
          </a:prstGeom>
          <a:effectLst>
            <a:outerShdw blurRad="50800" dist="38100" dir="16200000" rotWithShape="0">
              <a:prstClr val="black">
                <a:alpha val="40000"/>
              </a:prstClr>
            </a:outerShdw>
          </a:effectLst>
        </p:spPr>
      </p:pic>
      <p:grpSp>
        <p:nvGrpSpPr>
          <p:cNvPr id="7" name="组合 6"/>
          <p:cNvGrpSpPr/>
          <p:nvPr userDrawn="1"/>
        </p:nvGrpSpPr>
        <p:grpSpPr>
          <a:xfrm>
            <a:off x="4152900" y="5876925"/>
            <a:ext cx="838200" cy="838200"/>
            <a:chOff x="266232" y="2524678"/>
            <a:chExt cx="1574609" cy="1577466"/>
          </a:xfrm>
        </p:grpSpPr>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0017" y="2524678"/>
              <a:ext cx="1570824" cy="1573827"/>
            </a:xfrm>
            <a:prstGeom prst="rect">
              <a:avLst/>
            </a:prstGeom>
          </p:spPr>
        </p:pic>
        <p:pic>
          <p:nvPicPr>
            <p:cNvPr id="9"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6232" y="2528317"/>
              <a:ext cx="1570824" cy="1573827"/>
            </a:xfrm>
            <a:prstGeom prst="rect">
              <a:avLst/>
            </a:prstGeom>
          </p:spPr>
        </p:pic>
      </p:grpSp>
    </p:spTree>
    <p:extLst>
      <p:ext uri="{BB962C8B-B14F-4D97-AF65-F5344CB8AC3E}">
        <p14:creationId xmlns:p14="http://schemas.microsoft.com/office/powerpoint/2010/main" val="42445717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pic>
        <p:nvPicPr>
          <p:cNvPr id="5" name="Picture 4" descr="C:\Users\Thinkpad\Desktop\5.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91944"/>
          <a:stretch/>
        </p:blipFill>
        <p:spPr bwMode="auto">
          <a:xfrm>
            <a:off x="0" y="6311898"/>
            <a:ext cx="9144000" cy="546101"/>
          </a:xfrm>
          <a:prstGeom prst="rect">
            <a:avLst/>
          </a:prstGeom>
          <a:noFill/>
          <a:ln>
            <a:noFill/>
          </a:ln>
          <a:effectLst>
            <a:innerShdw blurRad="63500" dist="50800" dir="16200000">
              <a:prstClr val="black">
                <a:alpha val="50000"/>
              </a:prstClr>
            </a:inn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9525" y="6383879"/>
            <a:ext cx="1352550" cy="407448"/>
          </a:xfrm>
          <a:prstGeom prst="rect">
            <a:avLst/>
          </a:prstGeom>
        </p:spPr>
      </p:pic>
      <p:sp>
        <p:nvSpPr>
          <p:cNvPr id="2" name="Date Placeholder 1"/>
          <p:cNvSpPr>
            <a:spLocks noGrp="1"/>
          </p:cNvSpPr>
          <p:nvPr>
            <p:ph type="dt" sz="half" idx="10"/>
          </p:nvPr>
        </p:nvSpPr>
        <p:spPr/>
        <p:txBody>
          <a:bodyPr/>
          <a:lstStyle/>
          <a:p>
            <a:fld id="{7F087C55-4107-42EB-8A36-378CFA16E5F2}" type="datetimeFigureOut">
              <a:rPr lang="zh-CN" altLang="en-US" smtClean="0"/>
              <a:pPr/>
              <a:t>2016/4/7</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55F81464-885D-4D18-BBD3-7D854DB84006}" type="slidenum">
              <a:rPr lang="zh-CN" altLang="en-US" smtClean="0"/>
              <a:pPr/>
              <a:t>‹#›</a:t>
            </a:fld>
            <a:endParaRPr lang="zh-CN" altLang="en-US"/>
          </a:p>
        </p:txBody>
      </p:sp>
    </p:spTree>
    <p:extLst>
      <p:ext uri="{BB962C8B-B14F-4D97-AF65-F5344CB8AC3E}">
        <p14:creationId xmlns:p14="http://schemas.microsoft.com/office/powerpoint/2010/main" val="19891170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F3FC26-0356-41DF-A381-5FF66EE2DF07}" type="datetimeFigureOut">
              <a:rPr lang="zh-CN" altLang="en-US" smtClean="0"/>
              <a:pPr/>
              <a:t>2016/4/7</a:t>
            </a:fld>
            <a:endParaRPr lang="zh-CN"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4B455F-C0D6-4081-A65D-3FB1D2494915}" type="slidenum">
              <a:rPr lang="zh-CN" altLang="en-US" smtClean="0"/>
              <a:pPr/>
              <a:t>‹#›</a:t>
            </a:fld>
            <a:endParaRPr lang="zh-CN" altLang="en-US"/>
          </a:p>
        </p:txBody>
      </p:sp>
    </p:spTree>
    <p:extLst>
      <p:ext uri="{BB962C8B-B14F-4D97-AF65-F5344CB8AC3E}">
        <p14:creationId xmlns:p14="http://schemas.microsoft.com/office/powerpoint/2010/main" val="2093048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72" r:id="rId8"/>
    <p:sldLayoutId id="2147483673" r:id="rId9"/>
    <p:sldLayoutId id="2147483668" r:id="rId10"/>
    <p:sldLayoutId id="2147483669" r:id="rId11"/>
    <p:sldLayoutId id="2147483670" r:id="rId12"/>
    <p:sldLayoutId id="214748367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9.png"/><Relationship Id="rId1" Type="http://schemas.openxmlformats.org/officeDocument/2006/relationships/slideLayout" Target="../slideLayouts/slideLayout9.xml"/><Relationship Id="rId5" Type="http://schemas.openxmlformats.org/officeDocument/2006/relationships/image" Target="../media/image22.jpeg"/><Relationship Id="rId4" Type="http://schemas.openxmlformats.org/officeDocument/2006/relationships/image" Target="../media/image21.jpeg"/></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4.jpe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19050" y="1953648"/>
            <a:ext cx="9124950" cy="1928028"/>
          </a:xfrm>
          <a:prstGeom prst="rect">
            <a:avLst/>
          </a:prstGeom>
        </p:spPr>
        <p:txBody>
          <a:bodyPr wrap="square">
            <a:spAutoFit/>
          </a:bodyPr>
          <a:lstStyle/>
          <a:p>
            <a:pPr algn="ctr">
              <a:lnSpc>
                <a:spcPct val="114000"/>
              </a:lnSpc>
              <a:defRPr/>
            </a:pPr>
            <a:r>
              <a:rPr kumimoji="1" lang="zh-CN" altLang="en-US" sz="5400" dirty="0">
                <a:ln w="12700">
                  <a:solidFill>
                    <a:srgbClr val="FFFF00">
                      <a:alpha val="50000"/>
                    </a:srgbClr>
                  </a:solidFill>
                  <a:prstDash val="solid"/>
                  <a:miter lim="800000"/>
                </a:ln>
                <a:gradFill flip="none" rotWithShape="1">
                  <a:gsLst>
                    <a:gs pos="76676">
                      <a:srgbClr val="FFFF79"/>
                    </a:gs>
                    <a:gs pos="26265">
                      <a:srgbClr val="FFF983"/>
                    </a:gs>
                    <a:gs pos="0">
                      <a:srgbClr val="FFF200"/>
                    </a:gs>
                    <a:gs pos="51000">
                      <a:prstClr val="white">
                        <a:lumMod val="100000"/>
                      </a:prstClr>
                    </a:gs>
                    <a:gs pos="100000">
                      <a:srgbClr val="FFFF00"/>
                    </a:gs>
                  </a:gsLst>
                  <a:lin ang="18900000" scaled="1"/>
                  <a:tileRect/>
                </a:gradFill>
                <a:effectLst>
                  <a:outerShdw blurRad="50800" dist="38100" dir="2700000" algn="tl" rotWithShape="0">
                    <a:prstClr val="black">
                      <a:alpha val="40000"/>
                    </a:prstClr>
                  </a:outerShdw>
                </a:effectLst>
                <a:latin typeface="方正大标宋简体" pitchFamily="65" charset="-122"/>
                <a:ea typeface="方正大标宋简体" pitchFamily="65" charset="-122"/>
              </a:rPr>
              <a:t>深入开展“两学一做”</a:t>
            </a:r>
            <a:br>
              <a:rPr kumimoji="1" lang="zh-CN" altLang="en-US" sz="5400" dirty="0">
                <a:ln w="12700">
                  <a:solidFill>
                    <a:srgbClr val="FFFF00">
                      <a:alpha val="50000"/>
                    </a:srgbClr>
                  </a:solidFill>
                  <a:prstDash val="solid"/>
                  <a:miter lim="800000"/>
                </a:ln>
                <a:gradFill flip="none" rotWithShape="1">
                  <a:gsLst>
                    <a:gs pos="76676">
                      <a:srgbClr val="FFFF79"/>
                    </a:gs>
                    <a:gs pos="26265">
                      <a:srgbClr val="FFF983"/>
                    </a:gs>
                    <a:gs pos="0">
                      <a:srgbClr val="FFF200"/>
                    </a:gs>
                    <a:gs pos="51000">
                      <a:prstClr val="white">
                        <a:lumMod val="100000"/>
                      </a:prstClr>
                    </a:gs>
                    <a:gs pos="100000">
                      <a:srgbClr val="FFFF00"/>
                    </a:gs>
                  </a:gsLst>
                  <a:lin ang="18900000" scaled="1"/>
                  <a:tileRect/>
                </a:gradFill>
                <a:effectLst>
                  <a:outerShdw blurRad="50800" dist="38100" dir="2700000" algn="tl" rotWithShape="0">
                    <a:prstClr val="black">
                      <a:alpha val="40000"/>
                    </a:prstClr>
                  </a:outerShdw>
                </a:effectLst>
                <a:latin typeface="方正大标宋简体" pitchFamily="65" charset="-122"/>
                <a:ea typeface="方正大标宋简体" pitchFamily="65" charset="-122"/>
              </a:rPr>
            </a:br>
            <a:r>
              <a:rPr kumimoji="1" lang="zh-CN" altLang="en-US" sz="5400" dirty="0">
                <a:ln w="12700">
                  <a:solidFill>
                    <a:srgbClr val="FFFF00">
                      <a:alpha val="50000"/>
                    </a:srgbClr>
                  </a:solidFill>
                  <a:prstDash val="solid"/>
                  <a:miter lim="800000"/>
                </a:ln>
                <a:gradFill flip="none" rotWithShape="1">
                  <a:gsLst>
                    <a:gs pos="76676">
                      <a:srgbClr val="FFFF79"/>
                    </a:gs>
                    <a:gs pos="26265">
                      <a:srgbClr val="FFF983"/>
                    </a:gs>
                    <a:gs pos="0">
                      <a:srgbClr val="FFF200"/>
                    </a:gs>
                    <a:gs pos="51000">
                      <a:prstClr val="white">
                        <a:lumMod val="100000"/>
                      </a:prstClr>
                    </a:gs>
                    <a:gs pos="100000">
                      <a:srgbClr val="FFFF00"/>
                    </a:gs>
                  </a:gsLst>
                  <a:lin ang="18900000" scaled="1"/>
                  <a:tileRect/>
                </a:gradFill>
                <a:effectLst>
                  <a:outerShdw blurRad="50800" dist="38100" dir="2700000" algn="tl" rotWithShape="0">
                    <a:prstClr val="black">
                      <a:alpha val="40000"/>
                    </a:prstClr>
                  </a:outerShdw>
                </a:effectLst>
                <a:latin typeface="方正大标宋简体" pitchFamily="65" charset="-122"/>
                <a:ea typeface="方正大标宋简体" pitchFamily="65" charset="-122"/>
              </a:rPr>
              <a:t>推进全面从严治党向基层延伸</a:t>
            </a:r>
          </a:p>
        </p:txBody>
      </p:sp>
      <p:sp>
        <p:nvSpPr>
          <p:cNvPr id="11" name="文本框 10"/>
          <p:cNvSpPr txBox="1"/>
          <p:nvPr/>
        </p:nvSpPr>
        <p:spPr>
          <a:xfrm>
            <a:off x="3241675" y="4972050"/>
            <a:ext cx="2660650" cy="523220"/>
          </a:xfrm>
          <a:prstGeom prst="rect">
            <a:avLst/>
          </a:prstGeom>
          <a:noFill/>
        </p:spPr>
        <p:txBody>
          <a:bodyPr wrap="square" rtlCol="0">
            <a:spAutoFit/>
          </a:bodyPr>
          <a:lstStyle/>
          <a:p>
            <a:pPr algn="ctr"/>
            <a:r>
              <a:rPr lang="en-US" altLang="zh-CN" sz="2800" dirty="0">
                <a:solidFill>
                  <a:schemeClr val="bg1"/>
                </a:solidFill>
                <a:latin typeface="楷体" panose="02010609060101010101" pitchFamily="49" charset="-122"/>
                <a:ea typeface="楷体" panose="02010609060101010101" pitchFamily="49" charset="-122"/>
              </a:rPr>
              <a:t>2016</a:t>
            </a:r>
            <a:r>
              <a:rPr lang="zh-CN" altLang="en-US" sz="2800" dirty="0">
                <a:solidFill>
                  <a:schemeClr val="bg1"/>
                </a:solidFill>
                <a:latin typeface="楷体" panose="02010609060101010101" pitchFamily="49" charset="-122"/>
                <a:ea typeface="楷体" panose="02010609060101010101" pitchFamily="49" charset="-122"/>
              </a:rPr>
              <a:t>年</a:t>
            </a:r>
            <a:r>
              <a:rPr lang="en-US" altLang="zh-CN" sz="2800" dirty="0">
                <a:solidFill>
                  <a:schemeClr val="bg1"/>
                </a:solidFill>
                <a:latin typeface="楷体" panose="02010609060101010101" pitchFamily="49" charset="-122"/>
                <a:ea typeface="楷体" panose="02010609060101010101" pitchFamily="49" charset="-122"/>
              </a:rPr>
              <a:t>4</a:t>
            </a:r>
            <a:r>
              <a:rPr lang="zh-CN" altLang="en-US" sz="2800" dirty="0">
                <a:solidFill>
                  <a:schemeClr val="bg1"/>
                </a:solidFill>
                <a:latin typeface="楷体" panose="02010609060101010101" pitchFamily="49" charset="-122"/>
                <a:ea typeface="楷体" panose="02010609060101010101" pitchFamily="49" charset="-122"/>
              </a:rPr>
              <a:t>月</a:t>
            </a:r>
            <a:r>
              <a:rPr lang="en-US" altLang="zh-CN" sz="2800" dirty="0">
                <a:solidFill>
                  <a:schemeClr val="bg1"/>
                </a:solidFill>
                <a:latin typeface="楷体" panose="02010609060101010101" pitchFamily="49" charset="-122"/>
                <a:ea typeface="楷体" panose="02010609060101010101" pitchFamily="49" charset="-122"/>
              </a:rPr>
              <a:t>8</a:t>
            </a:r>
            <a:r>
              <a:rPr lang="zh-CN" altLang="en-US" sz="2800" dirty="0">
                <a:solidFill>
                  <a:schemeClr val="bg1"/>
                </a:solidFill>
                <a:latin typeface="楷体" panose="02010609060101010101" pitchFamily="49" charset="-122"/>
                <a:ea typeface="楷体" panose="02010609060101010101" pitchFamily="49" charset="-122"/>
              </a:rPr>
              <a:t>日</a:t>
            </a:r>
          </a:p>
        </p:txBody>
      </p:sp>
    </p:spTree>
    <p:extLst>
      <p:ext uri="{BB962C8B-B14F-4D97-AF65-F5344CB8AC3E}">
        <p14:creationId xmlns:p14="http://schemas.microsoft.com/office/powerpoint/2010/main" val="27078680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39303" y="573932"/>
            <a:ext cx="1128409" cy="584775"/>
          </a:xfrm>
          <a:prstGeom prst="rect">
            <a:avLst/>
          </a:prstGeom>
          <a:noFill/>
        </p:spPr>
        <p:txBody>
          <a:bodyPr wrap="square" rtlCol="0">
            <a:spAutoFit/>
          </a:bodyPr>
          <a:lstStyle/>
          <a:p>
            <a:r>
              <a:rPr lang="en-US" altLang="zh-CN" sz="3200" b="1" dirty="0">
                <a:solidFill>
                  <a:schemeClr val="bg1"/>
                </a:solidFill>
                <a:latin typeface="微软雅黑" panose="020B0503020204020204" pitchFamily="34" charset="-122"/>
                <a:ea typeface="微软雅黑" panose="020B0503020204020204" pitchFamily="34" charset="-122"/>
              </a:rPr>
              <a:t>2</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2500010" y="1995049"/>
            <a:ext cx="6381342" cy="3140027"/>
          </a:xfrm>
          <a:prstGeom prst="rect">
            <a:avLst/>
          </a:prstGeom>
        </p:spPr>
        <p:txBody>
          <a:bodyPr wrap="square">
            <a:spAutoFit/>
          </a:bodyPr>
          <a:lstStyle/>
          <a:p>
            <a:pPr marL="342900" indent="-342900">
              <a:lnSpc>
                <a:spcPct val="114000"/>
              </a:lnSpc>
              <a:spcBef>
                <a:spcPts val="600"/>
              </a:spcBef>
              <a:spcAft>
                <a:spcPts val="600"/>
              </a:spcAft>
              <a:buClr>
                <a:srgbClr val="FF0000"/>
              </a:buClr>
              <a:buFont typeface="Wingdings" panose="05000000000000000000" pitchFamily="2" charset="2"/>
              <a:buChar char="p"/>
            </a:pPr>
            <a:r>
              <a:rPr lang="zh-CN" altLang="en-US" sz="2400" dirty="0">
                <a:latin typeface="+mn-ea"/>
                <a:cs typeface="Times New Roman" panose="02020603050405020304" pitchFamily="18" charset="0"/>
              </a:rPr>
              <a:t>干部选拔任用必须坚持科学民主，严格标准程序，培养选拔组织和师生需要的好干部，建立科学有效的选人用人机制。</a:t>
            </a:r>
            <a:endParaRPr lang="en-US" altLang="zh-CN" sz="2400" dirty="0">
              <a:latin typeface="+mn-ea"/>
              <a:cs typeface="Times New Roman" panose="02020603050405020304" pitchFamily="18" charset="0"/>
            </a:endParaRPr>
          </a:p>
          <a:p>
            <a:pPr marL="342900" indent="-342900">
              <a:lnSpc>
                <a:spcPct val="114000"/>
              </a:lnSpc>
              <a:spcBef>
                <a:spcPts val="600"/>
              </a:spcBef>
              <a:spcAft>
                <a:spcPts val="600"/>
              </a:spcAft>
              <a:buClr>
                <a:srgbClr val="FF0000"/>
              </a:buClr>
              <a:buFont typeface="Wingdings" panose="05000000000000000000" pitchFamily="2" charset="2"/>
              <a:buChar char="p"/>
            </a:pPr>
            <a:r>
              <a:rPr lang="zh-CN" altLang="en-US" sz="2400" dirty="0">
                <a:latin typeface="+mn-ea"/>
                <a:cs typeface="Times New Roman" panose="02020603050405020304" pitchFamily="18" charset="0"/>
              </a:rPr>
              <a:t>坚持从严管理干部，严肃党内政治生活，严明党的纪律，持续深入改进作风，发挥师生监督作用，做到管理全面、标准严格、环节衔接、措施配套、责任分明。</a:t>
            </a:r>
            <a:endParaRPr lang="zh-CN" altLang="en-US" sz="2400" dirty="0">
              <a:latin typeface="+mn-ea"/>
            </a:endParaRPr>
          </a:p>
        </p:txBody>
      </p:sp>
      <p:graphicFrame>
        <p:nvGraphicFramePr>
          <p:cNvPr id="5" name="表格 4"/>
          <p:cNvGraphicFramePr>
            <a:graphicFrameLocks noGrp="1"/>
          </p:cNvGraphicFramePr>
          <p:nvPr>
            <p:extLst/>
          </p:nvPr>
        </p:nvGraphicFramePr>
        <p:xfrm>
          <a:off x="465307" y="2846422"/>
          <a:ext cx="1577502" cy="1524000"/>
        </p:xfrm>
        <a:graphic>
          <a:graphicData uri="http://schemas.openxmlformats.org/drawingml/2006/table">
            <a:tbl>
              <a:tblPr firstRow="1" bandRow="1">
                <a:tableStyleId>{21E4AEA4-8DFA-4A89-87EB-49C32662AFE0}</a:tableStyleId>
              </a:tblPr>
              <a:tblGrid>
                <a:gridCol w="788751">
                  <a:extLst>
                    <a:ext uri="{9D8B030D-6E8A-4147-A177-3AD203B41FA5}">
                      <a16:colId xmlns:a16="http://schemas.microsoft.com/office/drawing/2014/main" val="20000"/>
                    </a:ext>
                  </a:extLst>
                </a:gridCol>
                <a:gridCol w="788751">
                  <a:extLst>
                    <a:ext uri="{9D8B030D-6E8A-4147-A177-3AD203B41FA5}">
                      <a16:colId xmlns:a16="http://schemas.microsoft.com/office/drawing/2014/main" val="20001"/>
                    </a:ext>
                  </a:extLst>
                </a:gridCol>
              </a:tblGrid>
              <a:tr h="370840">
                <a:tc>
                  <a:txBody>
                    <a:bodyPr/>
                    <a:lstStyle/>
                    <a:p>
                      <a:pPr algn="ctr"/>
                      <a:r>
                        <a:rPr lang="zh-CN" altLang="en-US" sz="4400" b="1" dirty="0">
                          <a:latin typeface="+mn-lt"/>
                          <a:ea typeface="+mn-ea"/>
                        </a:rPr>
                        <a:t>组</a:t>
                      </a:r>
                      <a:endParaRPr lang="zh-CN" altLang="en-US" sz="4400" b="1" dirty="0">
                        <a:latin typeface="微软雅黑" panose="020B0503020204020204" pitchFamily="34" charset="-122"/>
                        <a:ea typeface="微软雅黑" panose="020B0503020204020204" pitchFamily="34" charset="-122"/>
                      </a:endParaRPr>
                    </a:p>
                  </a:txBody>
                  <a:tcPr anchor="ctr">
                    <a:lnL w="12700" cap="flat" cmpd="sng" algn="ctr">
                      <a:solidFill>
                        <a:srgbClr val="C7000B"/>
                      </a:solidFill>
                      <a:prstDash val="solid"/>
                      <a:round/>
                      <a:headEnd type="none" w="med" len="med"/>
                      <a:tailEnd type="none" w="med" len="med"/>
                    </a:lnL>
                    <a:lnR w="12700" cap="flat" cmpd="sng" algn="ctr">
                      <a:solidFill>
                        <a:srgbClr val="C7000B"/>
                      </a:solidFill>
                      <a:prstDash val="solid"/>
                      <a:round/>
                      <a:headEnd type="none" w="med" len="med"/>
                      <a:tailEnd type="none" w="med" len="med"/>
                    </a:lnR>
                    <a:lnT w="12700" cap="flat" cmpd="sng" algn="ctr">
                      <a:solidFill>
                        <a:srgbClr val="C7000B"/>
                      </a:solidFill>
                      <a:prstDash val="solid"/>
                      <a:round/>
                      <a:headEnd type="none" w="med" len="med"/>
                      <a:tailEnd type="none" w="med" len="med"/>
                    </a:lnT>
                    <a:lnB w="12700" cap="flat" cmpd="sng" algn="ctr">
                      <a:solidFill>
                        <a:srgbClr val="C7000B"/>
                      </a:solidFill>
                      <a:prstDash val="solid"/>
                      <a:round/>
                      <a:headEnd type="none" w="med" len="med"/>
                      <a:tailEnd type="none" w="med" len="med"/>
                    </a:lnB>
                    <a:solidFill>
                      <a:srgbClr val="C00000"/>
                    </a:solidFill>
                  </a:tcPr>
                </a:tc>
                <a:tc>
                  <a:txBody>
                    <a:bodyPr/>
                    <a:lstStyle/>
                    <a:p>
                      <a:pPr marL="0" algn="ctr" defTabSz="914400" rtl="0" eaLnBrk="1" latinLnBrk="0" hangingPunct="1"/>
                      <a:r>
                        <a:rPr lang="zh-CN" altLang="en-US" sz="4400" kern="1200" dirty="0">
                          <a:solidFill>
                            <a:schemeClr val="dk1"/>
                          </a:solidFill>
                          <a:latin typeface="+mn-lt"/>
                          <a:ea typeface="+mn-ea"/>
                          <a:cs typeface="+mn-cs"/>
                        </a:rPr>
                        <a:t>织</a:t>
                      </a:r>
                    </a:p>
                  </a:txBody>
                  <a:tcPr anchor="ctr">
                    <a:lnL w="12700" cap="flat" cmpd="sng" algn="ctr">
                      <a:solidFill>
                        <a:srgbClr val="C7000B"/>
                      </a:solidFill>
                      <a:prstDash val="solid"/>
                      <a:round/>
                      <a:headEnd type="none" w="med" len="med"/>
                      <a:tailEnd type="none" w="med" len="med"/>
                    </a:lnL>
                    <a:lnR w="12700" cap="flat" cmpd="sng" algn="ctr">
                      <a:solidFill>
                        <a:srgbClr val="C7000B"/>
                      </a:solidFill>
                      <a:prstDash val="solid"/>
                      <a:round/>
                      <a:headEnd type="none" w="med" len="med"/>
                      <a:tailEnd type="none" w="med" len="med"/>
                    </a:lnR>
                    <a:lnT w="12700" cap="flat" cmpd="sng" algn="ctr">
                      <a:solidFill>
                        <a:srgbClr val="C7000B"/>
                      </a:solidFill>
                      <a:prstDash val="solid"/>
                      <a:round/>
                      <a:headEnd type="none" w="med" len="med"/>
                      <a:tailEnd type="none" w="med" len="med"/>
                    </a:lnT>
                    <a:lnB w="12700" cap="flat" cmpd="sng" algn="ctr">
                      <a:solidFill>
                        <a:srgbClr val="C7000B"/>
                      </a:solidFill>
                      <a:prstDash val="solid"/>
                      <a:round/>
                      <a:headEnd type="none" w="med" len="med"/>
                      <a:tailEnd type="none" w="med" len="med"/>
                    </a:lnB>
                    <a:solidFill>
                      <a:srgbClr val="F8D7CD"/>
                    </a:solidFill>
                  </a:tcPr>
                </a:tc>
                <a:extLst>
                  <a:ext uri="{0D108BD9-81ED-4DB2-BD59-A6C34878D82A}">
                    <a16:rowId xmlns:a16="http://schemas.microsoft.com/office/drawing/2014/main" val="10000"/>
                  </a:ext>
                </a:extLst>
              </a:tr>
              <a:tr h="370840">
                <a:tc>
                  <a:txBody>
                    <a:bodyPr/>
                    <a:lstStyle/>
                    <a:p>
                      <a:pPr algn="ctr"/>
                      <a:r>
                        <a:rPr lang="zh-CN" altLang="en-US" sz="4400" b="1" dirty="0"/>
                        <a:t>建</a:t>
                      </a:r>
                      <a:endParaRPr lang="zh-CN" altLang="en-US" sz="4400" b="1" dirty="0">
                        <a:latin typeface="微软雅黑" panose="020B0503020204020204" pitchFamily="34" charset="-122"/>
                        <a:ea typeface="微软雅黑" panose="020B0503020204020204" pitchFamily="34" charset="-122"/>
                      </a:endParaRPr>
                    </a:p>
                  </a:txBody>
                  <a:tcPr anchor="ctr">
                    <a:lnL w="12700" cap="flat" cmpd="sng" algn="ctr">
                      <a:solidFill>
                        <a:srgbClr val="C7000B"/>
                      </a:solidFill>
                      <a:prstDash val="solid"/>
                      <a:round/>
                      <a:headEnd type="none" w="med" len="med"/>
                      <a:tailEnd type="none" w="med" len="med"/>
                    </a:lnL>
                    <a:lnR w="12700" cap="flat" cmpd="sng" algn="ctr">
                      <a:solidFill>
                        <a:srgbClr val="C7000B"/>
                      </a:solidFill>
                      <a:prstDash val="solid"/>
                      <a:round/>
                      <a:headEnd type="none" w="med" len="med"/>
                      <a:tailEnd type="none" w="med" len="med"/>
                    </a:lnR>
                    <a:lnT w="12700" cap="flat" cmpd="sng" algn="ctr">
                      <a:solidFill>
                        <a:srgbClr val="C7000B"/>
                      </a:solidFill>
                      <a:prstDash val="solid"/>
                      <a:round/>
                      <a:headEnd type="none" w="med" len="med"/>
                      <a:tailEnd type="none" w="med" len="med"/>
                    </a:lnT>
                    <a:lnB w="12700" cap="flat" cmpd="sng" algn="ctr">
                      <a:solidFill>
                        <a:srgbClr val="C7000B"/>
                      </a:solidFill>
                      <a:prstDash val="solid"/>
                      <a:round/>
                      <a:headEnd type="none" w="med" len="med"/>
                      <a:tailEnd type="none" w="med" len="med"/>
                    </a:lnB>
                  </a:tcPr>
                </a:tc>
                <a:tc>
                  <a:txBody>
                    <a:bodyPr/>
                    <a:lstStyle/>
                    <a:p>
                      <a:pPr algn="ctr"/>
                      <a:r>
                        <a:rPr lang="zh-CN" altLang="en-US" sz="4400" b="1" dirty="0">
                          <a:solidFill>
                            <a:schemeClr val="bg1"/>
                          </a:solidFill>
                        </a:rPr>
                        <a:t>设</a:t>
                      </a:r>
                      <a:endParaRPr lang="zh-CN" altLang="en-US" sz="4400" b="1" dirty="0">
                        <a:solidFill>
                          <a:schemeClr val="bg1"/>
                        </a:solidFill>
                        <a:latin typeface="微软雅黑" panose="020B0503020204020204" pitchFamily="34" charset="-122"/>
                        <a:ea typeface="微软雅黑" panose="020B0503020204020204" pitchFamily="34" charset="-122"/>
                      </a:endParaRPr>
                    </a:p>
                  </a:txBody>
                  <a:tcPr anchor="ctr">
                    <a:lnL w="12700" cap="flat" cmpd="sng" algn="ctr">
                      <a:solidFill>
                        <a:srgbClr val="C7000B"/>
                      </a:solidFill>
                      <a:prstDash val="solid"/>
                      <a:round/>
                      <a:headEnd type="none" w="med" len="med"/>
                      <a:tailEnd type="none" w="med" len="med"/>
                    </a:lnL>
                    <a:lnR w="12700" cap="flat" cmpd="sng" algn="ctr">
                      <a:solidFill>
                        <a:srgbClr val="C7000B"/>
                      </a:solidFill>
                      <a:prstDash val="solid"/>
                      <a:round/>
                      <a:headEnd type="none" w="med" len="med"/>
                      <a:tailEnd type="none" w="med" len="med"/>
                    </a:lnR>
                    <a:lnT w="12700" cap="flat" cmpd="sng" algn="ctr">
                      <a:solidFill>
                        <a:srgbClr val="C7000B"/>
                      </a:solidFill>
                      <a:prstDash val="solid"/>
                      <a:round/>
                      <a:headEnd type="none" w="med" len="med"/>
                      <a:tailEnd type="none" w="med" len="med"/>
                    </a:lnT>
                    <a:lnB w="12700" cap="flat" cmpd="sng" algn="ctr">
                      <a:solidFill>
                        <a:srgbClr val="C7000B"/>
                      </a:solidFill>
                      <a:prstDash val="solid"/>
                      <a:round/>
                      <a:headEnd type="none" w="med" len="med"/>
                      <a:tailEnd type="none" w="med" len="med"/>
                    </a:lnB>
                    <a:solidFill>
                      <a:srgbClr val="C00000"/>
                    </a:solidFill>
                  </a:tcPr>
                </a:tc>
                <a:extLst>
                  <a:ext uri="{0D108BD9-81ED-4DB2-BD59-A6C34878D82A}">
                    <a16:rowId xmlns:a16="http://schemas.microsoft.com/office/drawing/2014/main" val="10001"/>
                  </a:ext>
                </a:extLst>
              </a:tr>
            </a:tbl>
          </a:graphicData>
        </a:graphic>
      </p:graphicFrame>
      <p:sp>
        <p:nvSpPr>
          <p:cNvPr id="6" name="矩形 5"/>
          <p:cNvSpPr/>
          <p:nvPr/>
        </p:nvSpPr>
        <p:spPr>
          <a:xfrm>
            <a:off x="530867" y="635487"/>
            <a:ext cx="8082266" cy="523220"/>
          </a:xfrm>
          <a:prstGeom prst="rect">
            <a:avLst/>
          </a:prstGeom>
        </p:spPr>
        <p:txBody>
          <a:bodyPr wrap="square">
            <a:spAutoFit/>
            <a:scene3d>
              <a:camera prst="orthographicFront"/>
              <a:lightRig rig="soft" dir="t">
                <a:rot lat="0" lon="0" rev="15600000"/>
              </a:lightRig>
            </a:scene3d>
            <a:sp3d extrusionH="57150" prstMaterial="softEdge">
              <a:bevelT w="25400" h="38100"/>
            </a:sp3d>
          </a:bodyPr>
          <a:lstStyle/>
          <a:p>
            <a:pPr algn="ctr"/>
            <a:r>
              <a:rPr lang="zh-CN" altLang="en-US" sz="2800" b="1" dirty="0">
                <a:ln/>
                <a:solidFill>
                  <a:srgbClr val="FF0000"/>
                </a:solidFill>
                <a:latin typeface="方正正大黑简体" panose="02000000000000000000" pitchFamily="2" charset="-122"/>
                <a:ea typeface="方正正大黑简体" panose="02000000000000000000" pitchFamily="2" charset="-122"/>
              </a:rPr>
              <a:t>组织建设从严，要义是用好干部立好规矩</a:t>
            </a:r>
          </a:p>
        </p:txBody>
      </p:sp>
    </p:spTree>
    <p:extLst>
      <p:ext uri="{BB962C8B-B14F-4D97-AF65-F5344CB8AC3E}">
        <p14:creationId xmlns:p14="http://schemas.microsoft.com/office/powerpoint/2010/main" val="372807494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39303" y="573932"/>
            <a:ext cx="1128409" cy="584775"/>
          </a:xfrm>
          <a:prstGeom prst="rect">
            <a:avLst/>
          </a:prstGeom>
          <a:noFill/>
        </p:spPr>
        <p:txBody>
          <a:bodyPr wrap="square" rtlCol="0">
            <a:spAutoFit/>
          </a:bodyPr>
          <a:lstStyle/>
          <a:p>
            <a:r>
              <a:rPr lang="en-US" altLang="zh-CN" sz="3200" b="1" dirty="0">
                <a:solidFill>
                  <a:schemeClr val="bg1"/>
                </a:solidFill>
                <a:latin typeface="微软雅黑" panose="020B0503020204020204" pitchFamily="34" charset="-122"/>
                <a:ea typeface="微软雅黑" panose="020B0503020204020204" pitchFamily="34" charset="-122"/>
              </a:rPr>
              <a:t>3</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2461509" y="1744792"/>
            <a:ext cx="6381342" cy="3561039"/>
          </a:xfrm>
          <a:prstGeom prst="rect">
            <a:avLst/>
          </a:prstGeom>
        </p:spPr>
        <p:txBody>
          <a:bodyPr wrap="square">
            <a:spAutoFit/>
          </a:bodyPr>
          <a:lstStyle/>
          <a:p>
            <a:pPr marL="342900" indent="-342900">
              <a:lnSpc>
                <a:spcPct val="114000"/>
              </a:lnSpc>
              <a:spcBef>
                <a:spcPts val="600"/>
              </a:spcBef>
              <a:spcAft>
                <a:spcPts val="600"/>
              </a:spcAft>
              <a:buClr>
                <a:srgbClr val="FF0000"/>
              </a:buClr>
              <a:buFont typeface="Wingdings" panose="05000000000000000000" pitchFamily="2" charset="2"/>
              <a:buChar char="p"/>
            </a:pPr>
            <a:r>
              <a:rPr lang="zh-CN" altLang="en-US" sz="2400" dirty="0">
                <a:latin typeface="+mn-ea"/>
                <a:cs typeface="Times New Roman" panose="02020603050405020304" pitchFamily="18" charset="0"/>
              </a:rPr>
              <a:t>巩固和拓展群众路线教育实践活动成果，要按照中央的总体部署，堵塞漏洞、健全制度，采取有力措施持续抓好整改落实。</a:t>
            </a:r>
            <a:endParaRPr lang="en-US" altLang="zh-CN" sz="2400" dirty="0">
              <a:latin typeface="+mn-ea"/>
              <a:cs typeface="Times New Roman" panose="02020603050405020304" pitchFamily="18" charset="0"/>
            </a:endParaRPr>
          </a:p>
          <a:p>
            <a:pPr marL="342900" indent="-342900">
              <a:lnSpc>
                <a:spcPct val="114000"/>
              </a:lnSpc>
              <a:spcBef>
                <a:spcPts val="600"/>
              </a:spcBef>
              <a:spcAft>
                <a:spcPts val="600"/>
              </a:spcAft>
              <a:buClr>
                <a:srgbClr val="FF0000"/>
              </a:buClr>
              <a:buFont typeface="Wingdings" panose="05000000000000000000" pitchFamily="2" charset="2"/>
              <a:buChar char="p"/>
            </a:pPr>
            <a:r>
              <a:rPr lang="zh-CN" altLang="en-US" sz="2400" dirty="0">
                <a:latin typeface="+mn-ea"/>
                <a:cs typeface="Times New Roman" panose="02020603050405020304" pitchFamily="18" charset="0"/>
              </a:rPr>
              <a:t>坚持问题导向，对领导班子整改方案和领导干部整改措施进行盘点分析，防止曲终人散、束之高阁、反弹反复。坚持教育与实践并重，一手抓“四风”整治，一手抓经常性教育，正风肃纪、久久为功。</a:t>
            </a:r>
            <a:endParaRPr lang="zh-CN" altLang="en-US" sz="2400" dirty="0">
              <a:latin typeface="+mn-ea"/>
            </a:endParaRPr>
          </a:p>
        </p:txBody>
      </p:sp>
      <p:graphicFrame>
        <p:nvGraphicFramePr>
          <p:cNvPr id="5" name="表格 4"/>
          <p:cNvGraphicFramePr>
            <a:graphicFrameLocks noGrp="1"/>
          </p:cNvGraphicFramePr>
          <p:nvPr>
            <p:extLst/>
          </p:nvPr>
        </p:nvGraphicFramePr>
        <p:xfrm>
          <a:off x="426806" y="2596165"/>
          <a:ext cx="1577502" cy="1524000"/>
        </p:xfrm>
        <a:graphic>
          <a:graphicData uri="http://schemas.openxmlformats.org/drawingml/2006/table">
            <a:tbl>
              <a:tblPr firstRow="1" bandRow="1">
                <a:tableStyleId>{21E4AEA4-8DFA-4A89-87EB-49C32662AFE0}</a:tableStyleId>
              </a:tblPr>
              <a:tblGrid>
                <a:gridCol w="788751">
                  <a:extLst>
                    <a:ext uri="{9D8B030D-6E8A-4147-A177-3AD203B41FA5}">
                      <a16:colId xmlns:a16="http://schemas.microsoft.com/office/drawing/2014/main" val="20000"/>
                    </a:ext>
                  </a:extLst>
                </a:gridCol>
                <a:gridCol w="788751">
                  <a:extLst>
                    <a:ext uri="{9D8B030D-6E8A-4147-A177-3AD203B41FA5}">
                      <a16:colId xmlns:a16="http://schemas.microsoft.com/office/drawing/2014/main" val="20001"/>
                    </a:ext>
                  </a:extLst>
                </a:gridCol>
              </a:tblGrid>
              <a:tr h="370840">
                <a:tc>
                  <a:txBody>
                    <a:bodyPr/>
                    <a:lstStyle/>
                    <a:p>
                      <a:pPr algn="ctr"/>
                      <a:r>
                        <a:rPr lang="zh-CN" altLang="en-US" sz="4400" b="1" dirty="0">
                          <a:latin typeface="+mn-lt"/>
                          <a:ea typeface="+mn-ea"/>
                        </a:rPr>
                        <a:t>作</a:t>
                      </a:r>
                      <a:endParaRPr lang="zh-CN" altLang="en-US" sz="4400" b="1" dirty="0">
                        <a:latin typeface="微软雅黑" panose="020B0503020204020204" pitchFamily="34" charset="-122"/>
                        <a:ea typeface="微软雅黑" panose="020B0503020204020204" pitchFamily="34" charset="-122"/>
                      </a:endParaRPr>
                    </a:p>
                  </a:txBody>
                  <a:tcPr anchor="ctr">
                    <a:lnL w="12700" cap="flat" cmpd="sng" algn="ctr">
                      <a:solidFill>
                        <a:srgbClr val="C7000B"/>
                      </a:solidFill>
                      <a:prstDash val="solid"/>
                      <a:round/>
                      <a:headEnd type="none" w="med" len="med"/>
                      <a:tailEnd type="none" w="med" len="med"/>
                    </a:lnL>
                    <a:lnR w="12700" cap="flat" cmpd="sng" algn="ctr">
                      <a:solidFill>
                        <a:srgbClr val="C7000B"/>
                      </a:solidFill>
                      <a:prstDash val="solid"/>
                      <a:round/>
                      <a:headEnd type="none" w="med" len="med"/>
                      <a:tailEnd type="none" w="med" len="med"/>
                    </a:lnR>
                    <a:lnT w="12700" cap="flat" cmpd="sng" algn="ctr">
                      <a:solidFill>
                        <a:srgbClr val="C7000B"/>
                      </a:solidFill>
                      <a:prstDash val="solid"/>
                      <a:round/>
                      <a:headEnd type="none" w="med" len="med"/>
                      <a:tailEnd type="none" w="med" len="med"/>
                    </a:lnT>
                    <a:lnB w="12700" cap="flat" cmpd="sng" algn="ctr">
                      <a:solidFill>
                        <a:srgbClr val="C7000B"/>
                      </a:solidFill>
                      <a:prstDash val="solid"/>
                      <a:round/>
                      <a:headEnd type="none" w="med" len="med"/>
                      <a:tailEnd type="none" w="med" len="med"/>
                    </a:lnB>
                    <a:solidFill>
                      <a:srgbClr val="C00000"/>
                    </a:solidFill>
                  </a:tcPr>
                </a:tc>
                <a:tc>
                  <a:txBody>
                    <a:bodyPr/>
                    <a:lstStyle/>
                    <a:p>
                      <a:pPr marL="0" algn="ctr" defTabSz="914400" rtl="0" eaLnBrk="1" latinLnBrk="0" hangingPunct="1"/>
                      <a:r>
                        <a:rPr lang="zh-CN" altLang="en-US" sz="4400" kern="1200" dirty="0">
                          <a:solidFill>
                            <a:schemeClr val="dk1"/>
                          </a:solidFill>
                          <a:latin typeface="+mn-lt"/>
                          <a:ea typeface="+mn-ea"/>
                          <a:cs typeface="+mn-cs"/>
                        </a:rPr>
                        <a:t>风</a:t>
                      </a:r>
                    </a:p>
                  </a:txBody>
                  <a:tcPr anchor="ctr">
                    <a:lnL w="12700" cap="flat" cmpd="sng" algn="ctr">
                      <a:solidFill>
                        <a:srgbClr val="C7000B"/>
                      </a:solidFill>
                      <a:prstDash val="solid"/>
                      <a:round/>
                      <a:headEnd type="none" w="med" len="med"/>
                      <a:tailEnd type="none" w="med" len="med"/>
                    </a:lnL>
                    <a:lnR w="12700" cap="flat" cmpd="sng" algn="ctr">
                      <a:solidFill>
                        <a:srgbClr val="C7000B"/>
                      </a:solidFill>
                      <a:prstDash val="solid"/>
                      <a:round/>
                      <a:headEnd type="none" w="med" len="med"/>
                      <a:tailEnd type="none" w="med" len="med"/>
                    </a:lnR>
                    <a:lnT w="12700" cap="flat" cmpd="sng" algn="ctr">
                      <a:solidFill>
                        <a:srgbClr val="C7000B"/>
                      </a:solidFill>
                      <a:prstDash val="solid"/>
                      <a:round/>
                      <a:headEnd type="none" w="med" len="med"/>
                      <a:tailEnd type="none" w="med" len="med"/>
                    </a:lnT>
                    <a:lnB w="12700" cap="flat" cmpd="sng" algn="ctr">
                      <a:solidFill>
                        <a:srgbClr val="C7000B"/>
                      </a:solidFill>
                      <a:prstDash val="solid"/>
                      <a:round/>
                      <a:headEnd type="none" w="med" len="med"/>
                      <a:tailEnd type="none" w="med" len="med"/>
                    </a:lnB>
                    <a:solidFill>
                      <a:srgbClr val="F8D7CD"/>
                    </a:solidFill>
                  </a:tcPr>
                </a:tc>
                <a:extLst>
                  <a:ext uri="{0D108BD9-81ED-4DB2-BD59-A6C34878D82A}">
                    <a16:rowId xmlns:a16="http://schemas.microsoft.com/office/drawing/2014/main" val="10000"/>
                  </a:ext>
                </a:extLst>
              </a:tr>
              <a:tr h="370840">
                <a:tc>
                  <a:txBody>
                    <a:bodyPr/>
                    <a:lstStyle/>
                    <a:p>
                      <a:pPr algn="ctr"/>
                      <a:r>
                        <a:rPr lang="zh-CN" altLang="en-US" sz="4400" b="1" dirty="0"/>
                        <a:t>建</a:t>
                      </a:r>
                      <a:endParaRPr lang="zh-CN" altLang="en-US" sz="4400" b="1" dirty="0">
                        <a:latin typeface="微软雅黑" panose="020B0503020204020204" pitchFamily="34" charset="-122"/>
                        <a:ea typeface="微软雅黑" panose="020B0503020204020204" pitchFamily="34" charset="-122"/>
                      </a:endParaRPr>
                    </a:p>
                  </a:txBody>
                  <a:tcPr anchor="ctr">
                    <a:lnL w="12700" cap="flat" cmpd="sng" algn="ctr">
                      <a:solidFill>
                        <a:srgbClr val="C7000B"/>
                      </a:solidFill>
                      <a:prstDash val="solid"/>
                      <a:round/>
                      <a:headEnd type="none" w="med" len="med"/>
                      <a:tailEnd type="none" w="med" len="med"/>
                    </a:lnL>
                    <a:lnR w="12700" cap="flat" cmpd="sng" algn="ctr">
                      <a:solidFill>
                        <a:srgbClr val="C7000B"/>
                      </a:solidFill>
                      <a:prstDash val="solid"/>
                      <a:round/>
                      <a:headEnd type="none" w="med" len="med"/>
                      <a:tailEnd type="none" w="med" len="med"/>
                    </a:lnR>
                    <a:lnT w="12700" cap="flat" cmpd="sng" algn="ctr">
                      <a:solidFill>
                        <a:srgbClr val="C7000B"/>
                      </a:solidFill>
                      <a:prstDash val="solid"/>
                      <a:round/>
                      <a:headEnd type="none" w="med" len="med"/>
                      <a:tailEnd type="none" w="med" len="med"/>
                    </a:lnT>
                    <a:lnB w="12700" cap="flat" cmpd="sng" algn="ctr">
                      <a:solidFill>
                        <a:srgbClr val="C7000B"/>
                      </a:solidFill>
                      <a:prstDash val="solid"/>
                      <a:round/>
                      <a:headEnd type="none" w="med" len="med"/>
                      <a:tailEnd type="none" w="med" len="med"/>
                    </a:lnB>
                  </a:tcPr>
                </a:tc>
                <a:tc>
                  <a:txBody>
                    <a:bodyPr/>
                    <a:lstStyle/>
                    <a:p>
                      <a:pPr algn="ctr"/>
                      <a:r>
                        <a:rPr lang="zh-CN" altLang="en-US" sz="4400" b="1" dirty="0">
                          <a:solidFill>
                            <a:schemeClr val="bg1"/>
                          </a:solidFill>
                        </a:rPr>
                        <a:t>设</a:t>
                      </a:r>
                      <a:endParaRPr lang="zh-CN" altLang="en-US" sz="4400" b="1" dirty="0">
                        <a:solidFill>
                          <a:schemeClr val="bg1"/>
                        </a:solidFill>
                        <a:latin typeface="微软雅黑" panose="020B0503020204020204" pitchFamily="34" charset="-122"/>
                        <a:ea typeface="微软雅黑" panose="020B0503020204020204" pitchFamily="34" charset="-122"/>
                      </a:endParaRPr>
                    </a:p>
                  </a:txBody>
                  <a:tcPr anchor="ctr">
                    <a:lnL w="12700" cap="flat" cmpd="sng" algn="ctr">
                      <a:solidFill>
                        <a:srgbClr val="C7000B"/>
                      </a:solidFill>
                      <a:prstDash val="solid"/>
                      <a:round/>
                      <a:headEnd type="none" w="med" len="med"/>
                      <a:tailEnd type="none" w="med" len="med"/>
                    </a:lnL>
                    <a:lnR w="12700" cap="flat" cmpd="sng" algn="ctr">
                      <a:solidFill>
                        <a:srgbClr val="C7000B"/>
                      </a:solidFill>
                      <a:prstDash val="solid"/>
                      <a:round/>
                      <a:headEnd type="none" w="med" len="med"/>
                      <a:tailEnd type="none" w="med" len="med"/>
                    </a:lnR>
                    <a:lnT w="12700" cap="flat" cmpd="sng" algn="ctr">
                      <a:solidFill>
                        <a:srgbClr val="C7000B"/>
                      </a:solidFill>
                      <a:prstDash val="solid"/>
                      <a:round/>
                      <a:headEnd type="none" w="med" len="med"/>
                      <a:tailEnd type="none" w="med" len="med"/>
                    </a:lnT>
                    <a:lnB w="12700" cap="flat" cmpd="sng" algn="ctr">
                      <a:solidFill>
                        <a:srgbClr val="C7000B"/>
                      </a:solidFill>
                      <a:prstDash val="solid"/>
                      <a:round/>
                      <a:headEnd type="none" w="med" len="med"/>
                      <a:tailEnd type="none" w="med" len="med"/>
                    </a:lnB>
                    <a:solidFill>
                      <a:srgbClr val="C00000"/>
                    </a:solidFill>
                  </a:tcPr>
                </a:tc>
                <a:extLst>
                  <a:ext uri="{0D108BD9-81ED-4DB2-BD59-A6C34878D82A}">
                    <a16:rowId xmlns:a16="http://schemas.microsoft.com/office/drawing/2014/main" val="10001"/>
                  </a:ext>
                </a:extLst>
              </a:tr>
            </a:tbl>
          </a:graphicData>
        </a:graphic>
      </p:graphicFrame>
      <p:sp>
        <p:nvSpPr>
          <p:cNvPr id="7" name="矩形 6"/>
          <p:cNvSpPr/>
          <p:nvPr/>
        </p:nvSpPr>
        <p:spPr>
          <a:xfrm>
            <a:off x="530867" y="635487"/>
            <a:ext cx="8082266" cy="523220"/>
          </a:xfrm>
          <a:prstGeom prst="rect">
            <a:avLst/>
          </a:prstGeom>
        </p:spPr>
        <p:txBody>
          <a:bodyPr wrap="square">
            <a:spAutoFit/>
            <a:scene3d>
              <a:camera prst="orthographicFront"/>
              <a:lightRig rig="soft" dir="t">
                <a:rot lat="0" lon="0" rev="15600000"/>
              </a:lightRig>
            </a:scene3d>
            <a:sp3d extrusionH="57150" prstMaterial="softEdge">
              <a:bevelT w="25400" h="38100"/>
            </a:sp3d>
          </a:bodyPr>
          <a:lstStyle/>
          <a:p>
            <a:pPr algn="ctr"/>
            <a:r>
              <a:rPr lang="zh-CN" altLang="en-US" sz="2800" b="1" dirty="0">
                <a:ln/>
                <a:solidFill>
                  <a:srgbClr val="FF0000"/>
                </a:solidFill>
                <a:latin typeface="方正正大黑简体" panose="02000000000000000000" pitchFamily="2" charset="-122"/>
                <a:ea typeface="方正正大黑简体" panose="02000000000000000000" pitchFamily="2" charset="-122"/>
              </a:rPr>
              <a:t>作风建设从严，关键是标本兼治常抓不懈</a:t>
            </a:r>
          </a:p>
        </p:txBody>
      </p:sp>
    </p:spTree>
    <p:extLst>
      <p:ext uri="{BB962C8B-B14F-4D97-AF65-F5344CB8AC3E}">
        <p14:creationId xmlns:p14="http://schemas.microsoft.com/office/powerpoint/2010/main" val="11886297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39303" y="573932"/>
            <a:ext cx="1128409" cy="584775"/>
          </a:xfrm>
          <a:prstGeom prst="rect">
            <a:avLst/>
          </a:prstGeom>
          <a:noFill/>
        </p:spPr>
        <p:txBody>
          <a:bodyPr wrap="square" rtlCol="0">
            <a:spAutoFit/>
          </a:bodyPr>
          <a:lstStyle/>
          <a:p>
            <a:r>
              <a:rPr lang="en-US" altLang="zh-CN" sz="3200" b="1" dirty="0">
                <a:solidFill>
                  <a:schemeClr val="bg1"/>
                </a:solidFill>
                <a:latin typeface="微软雅黑" panose="020B0503020204020204" pitchFamily="34" charset="-122"/>
                <a:ea typeface="微软雅黑" panose="020B0503020204020204" pitchFamily="34" charset="-122"/>
              </a:rPr>
              <a:t>4</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1974715" y="2150691"/>
            <a:ext cx="7003914" cy="3193310"/>
          </a:xfrm>
          <a:prstGeom prst="rect">
            <a:avLst/>
          </a:prstGeom>
        </p:spPr>
        <p:txBody>
          <a:bodyPr wrap="square">
            <a:spAutoFit/>
          </a:bodyPr>
          <a:lstStyle/>
          <a:p>
            <a:pPr marL="342900" indent="-342900">
              <a:lnSpc>
                <a:spcPct val="114000"/>
              </a:lnSpc>
              <a:spcBef>
                <a:spcPts val="600"/>
              </a:spcBef>
              <a:spcAft>
                <a:spcPts val="600"/>
              </a:spcAft>
              <a:buClr>
                <a:srgbClr val="FF0000"/>
              </a:buClr>
              <a:buFont typeface="Wingdings" panose="05000000000000000000" pitchFamily="2" charset="2"/>
              <a:buChar char="p"/>
            </a:pPr>
            <a:r>
              <a:rPr lang="zh-CN" altLang="en-US" sz="2400" dirty="0">
                <a:latin typeface="+mn-ea"/>
                <a:cs typeface="Times New Roman" panose="02020603050405020304" pitchFamily="18" charset="0"/>
              </a:rPr>
              <a:t>要加强监督检查，强化查信办案，严肃查处违反党纪的行为，使党的纪律成为“带电的高压线”。</a:t>
            </a:r>
            <a:endParaRPr lang="en-US" altLang="zh-CN" sz="2400" dirty="0">
              <a:latin typeface="+mn-ea"/>
              <a:cs typeface="Times New Roman" panose="02020603050405020304" pitchFamily="18" charset="0"/>
            </a:endParaRPr>
          </a:p>
          <a:p>
            <a:pPr marL="342900" indent="-342900">
              <a:lnSpc>
                <a:spcPct val="114000"/>
              </a:lnSpc>
              <a:spcBef>
                <a:spcPts val="600"/>
              </a:spcBef>
              <a:spcAft>
                <a:spcPts val="600"/>
              </a:spcAft>
              <a:buClr>
                <a:srgbClr val="FF0000"/>
              </a:buClr>
              <a:buFont typeface="Wingdings" panose="05000000000000000000" pitchFamily="2" charset="2"/>
              <a:buChar char="p"/>
            </a:pPr>
            <a:r>
              <a:rPr lang="zh-CN" altLang="en-US" sz="2400" dirty="0">
                <a:latin typeface="+mn-ea"/>
                <a:cs typeface="Times New Roman" panose="02020603050405020304" pitchFamily="18" charset="0"/>
              </a:rPr>
              <a:t>要加强对权力的监督制约，加大巡视工作力度，完善述职述廉、提醒谈话、诫勉谈话、公示公开等制度，落实专项审计、任期审计制度、离任审计制度和组织工作重要事项请示报告制度，使各级领导干部始终处于制度和群众的监督之下。</a:t>
            </a:r>
            <a:endParaRPr lang="zh-CN" altLang="en-US" sz="2400" dirty="0">
              <a:latin typeface="+mn-ea"/>
            </a:endParaRPr>
          </a:p>
        </p:txBody>
      </p:sp>
      <p:graphicFrame>
        <p:nvGraphicFramePr>
          <p:cNvPr id="5" name="表格 4"/>
          <p:cNvGraphicFramePr>
            <a:graphicFrameLocks noGrp="1"/>
          </p:cNvGraphicFramePr>
          <p:nvPr>
            <p:extLst/>
          </p:nvPr>
        </p:nvGraphicFramePr>
        <p:xfrm>
          <a:off x="320201" y="2521086"/>
          <a:ext cx="1469690" cy="2286000"/>
        </p:xfrm>
        <a:graphic>
          <a:graphicData uri="http://schemas.openxmlformats.org/drawingml/2006/table">
            <a:tbl>
              <a:tblPr firstRow="1" bandRow="1">
                <a:tableStyleId>{21E4AEA4-8DFA-4A89-87EB-49C32662AFE0}</a:tableStyleId>
              </a:tblPr>
              <a:tblGrid>
                <a:gridCol w="734845">
                  <a:extLst>
                    <a:ext uri="{9D8B030D-6E8A-4147-A177-3AD203B41FA5}">
                      <a16:colId xmlns:a16="http://schemas.microsoft.com/office/drawing/2014/main" val="20000"/>
                    </a:ext>
                  </a:extLst>
                </a:gridCol>
                <a:gridCol w="734845">
                  <a:extLst>
                    <a:ext uri="{9D8B030D-6E8A-4147-A177-3AD203B41FA5}">
                      <a16:colId xmlns:a16="http://schemas.microsoft.com/office/drawing/2014/main" val="20001"/>
                    </a:ext>
                  </a:extLst>
                </a:gridCol>
              </a:tblGrid>
              <a:tr h="370840">
                <a:tc>
                  <a:txBody>
                    <a:bodyPr/>
                    <a:lstStyle/>
                    <a:p>
                      <a:pPr algn="ctr"/>
                      <a:r>
                        <a:rPr lang="zh-CN" altLang="en-US" sz="4400" b="1" dirty="0">
                          <a:latin typeface="+mn-lt"/>
                          <a:ea typeface="+mn-ea"/>
                        </a:rPr>
                        <a:t>反</a:t>
                      </a:r>
                      <a:endParaRPr lang="zh-CN" altLang="en-US" sz="4400" b="1" dirty="0">
                        <a:latin typeface="微软雅黑" panose="020B0503020204020204" pitchFamily="34" charset="-122"/>
                        <a:ea typeface="微软雅黑" panose="020B0503020204020204" pitchFamily="34" charset="-122"/>
                      </a:endParaRPr>
                    </a:p>
                  </a:txBody>
                  <a:tcPr anchor="ctr">
                    <a:lnL w="12700" cap="flat" cmpd="sng" algn="ctr">
                      <a:solidFill>
                        <a:srgbClr val="C7000B"/>
                      </a:solidFill>
                      <a:prstDash val="solid"/>
                      <a:round/>
                      <a:headEnd type="none" w="med" len="med"/>
                      <a:tailEnd type="none" w="med" len="med"/>
                    </a:lnL>
                    <a:lnR w="12700" cap="flat" cmpd="sng" algn="ctr">
                      <a:solidFill>
                        <a:srgbClr val="C7000B"/>
                      </a:solidFill>
                      <a:prstDash val="solid"/>
                      <a:round/>
                      <a:headEnd type="none" w="med" len="med"/>
                      <a:tailEnd type="none" w="med" len="med"/>
                    </a:lnR>
                    <a:lnT w="12700" cap="flat" cmpd="sng" algn="ctr">
                      <a:solidFill>
                        <a:srgbClr val="C7000B"/>
                      </a:solidFill>
                      <a:prstDash val="solid"/>
                      <a:round/>
                      <a:headEnd type="none" w="med" len="med"/>
                      <a:tailEnd type="none" w="med" len="med"/>
                    </a:lnT>
                    <a:lnB w="12700" cap="flat" cmpd="sng" algn="ctr">
                      <a:solidFill>
                        <a:srgbClr val="C7000B"/>
                      </a:solidFill>
                      <a:prstDash val="solid"/>
                      <a:round/>
                      <a:headEnd type="none" w="med" len="med"/>
                      <a:tailEnd type="none" w="med" len="med"/>
                    </a:lnB>
                    <a:solidFill>
                      <a:srgbClr val="C00000"/>
                    </a:solidFill>
                  </a:tcPr>
                </a:tc>
                <a:tc>
                  <a:txBody>
                    <a:bodyPr/>
                    <a:lstStyle/>
                    <a:p>
                      <a:pPr marL="0" algn="ctr" defTabSz="914400" rtl="0" eaLnBrk="1" latinLnBrk="0" hangingPunct="1"/>
                      <a:r>
                        <a:rPr lang="zh-CN" altLang="en-US" sz="4400" b="1" kern="1200" dirty="0">
                          <a:solidFill>
                            <a:schemeClr val="dk1"/>
                          </a:solidFill>
                          <a:latin typeface="+mn-lt"/>
                          <a:ea typeface="+mn-ea"/>
                          <a:cs typeface="+mn-cs"/>
                        </a:rPr>
                        <a:t>腐</a:t>
                      </a:r>
                    </a:p>
                  </a:txBody>
                  <a:tcPr anchor="ctr">
                    <a:lnL w="12700" cap="flat" cmpd="sng" algn="ctr">
                      <a:solidFill>
                        <a:srgbClr val="C7000B"/>
                      </a:solidFill>
                      <a:prstDash val="solid"/>
                      <a:round/>
                      <a:headEnd type="none" w="med" len="med"/>
                      <a:tailEnd type="none" w="med" len="med"/>
                    </a:lnL>
                    <a:lnR w="12700" cap="flat" cmpd="sng" algn="ctr">
                      <a:solidFill>
                        <a:srgbClr val="C7000B"/>
                      </a:solidFill>
                      <a:prstDash val="solid"/>
                      <a:round/>
                      <a:headEnd type="none" w="med" len="med"/>
                      <a:tailEnd type="none" w="med" len="med"/>
                    </a:lnR>
                    <a:lnT w="12700" cap="flat" cmpd="sng" algn="ctr">
                      <a:solidFill>
                        <a:srgbClr val="C7000B"/>
                      </a:solidFill>
                      <a:prstDash val="solid"/>
                      <a:round/>
                      <a:headEnd type="none" w="med" len="med"/>
                      <a:tailEnd type="none" w="med" len="med"/>
                    </a:lnT>
                    <a:lnB w="12700" cap="flat" cmpd="sng" algn="ctr">
                      <a:solidFill>
                        <a:srgbClr val="C7000B"/>
                      </a:solidFill>
                      <a:prstDash val="solid"/>
                      <a:round/>
                      <a:headEnd type="none" w="med" len="med"/>
                      <a:tailEnd type="none" w="med" len="med"/>
                    </a:lnB>
                    <a:solidFill>
                      <a:srgbClr val="F8D7CD"/>
                    </a:solidFill>
                  </a:tcPr>
                </a:tc>
                <a:extLst>
                  <a:ext uri="{0D108BD9-81ED-4DB2-BD59-A6C34878D82A}">
                    <a16:rowId xmlns:a16="http://schemas.microsoft.com/office/drawing/2014/main" val="10000"/>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4400" b="1" kern="1200" dirty="0">
                          <a:solidFill>
                            <a:schemeClr val="tx1"/>
                          </a:solidFill>
                          <a:latin typeface="+mn-lt"/>
                          <a:ea typeface="+mn-ea"/>
                          <a:cs typeface="+mn-cs"/>
                        </a:rPr>
                        <a:t>倡</a:t>
                      </a:r>
                    </a:p>
                  </a:txBody>
                  <a:tcPr anchor="ctr">
                    <a:lnL w="12700" cap="flat" cmpd="sng" algn="ctr">
                      <a:solidFill>
                        <a:srgbClr val="C7000B"/>
                      </a:solidFill>
                      <a:prstDash val="solid"/>
                      <a:round/>
                      <a:headEnd type="none" w="med" len="med"/>
                      <a:tailEnd type="none" w="med" len="med"/>
                    </a:lnL>
                    <a:lnR w="12700" cap="flat" cmpd="sng" algn="ctr">
                      <a:solidFill>
                        <a:srgbClr val="C7000B"/>
                      </a:solidFill>
                      <a:prstDash val="solid"/>
                      <a:round/>
                      <a:headEnd type="none" w="med" len="med"/>
                      <a:tailEnd type="none" w="med" len="med"/>
                    </a:lnR>
                    <a:lnT w="12700" cap="flat" cmpd="sng" algn="ctr">
                      <a:solidFill>
                        <a:srgbClr val="C7000B"/>
                      </a:solidFill>
                      <a:prstDash val="solid"/>
                      <a:round/>
                      <a:headEnd type="none" w="med" len="med"/>
                      <a:tailEnd type="none" w="med" len="med"/>
                    </a:lnT>
                    <a:lnB w="12700" cap="flat" cmpd="sng" algn="ctr">
                      <a:solidFill>
                        <a:srgbClr val="C7000B"/>
                      </a:solidFill>
                      <a:prstDash val="solid"/>
                      <a:round/>
                      <a:headEnd type="none" w="med" len="med"/>
                      <a:tailEnd type="none" w="med" len="med"/>
                    </a:lnB>
                    <a:solidFill>
                      <a:srgbClr val="F8D7CD"/>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4400" b="1" kern="1200" dirty="0">
                          <a:solidFill>
                            <a:schemeClr val="bg1"/>
                          </a:solidFill>
                          <a:latin typeface="+mn-lt"/>
                          <a:ea typeface="+mn-ea"/>
                          <a:cs typeface="+mn-cs"/>
                        </a:rPr>
                        <a:t>廉</a:t>
                      </a:r>
                    </a:p>
                  </a:txBody>
                  <a:tcPr anchor="ctr">
                    <a:lnL w="12700" cap="flat" cmpd="sng" algn="ctr">
                      <a:solidFill>
                        <a:srgbClr val="C7000B"/>
                      </a:solidFill>
                      <a:prstDash val="solid"/>
                      <a:round/>
                      <a:headEnd type="none" w="med" len="med"/>
                      <a:tailEnd type="none" w="med" len="med"/>
                    </a:lnL>
                    <a:lnR w="12700" cap="flat" cmpd="sng" algn="ctr">
                      <a:solidFill>
                        <a:srgbClr val="C7000B"/>
                      </a:solidFill>
                      <a:prstDash val="solid"/>
                      <a:round/>
                      <a:headEnd type="none" w="med" len="med"/>
                      <a:tailEnd type="none" w="med" len="med"/>
                    </a:lnR>
                    <a:lnT w="12700" cap="flat" cmpd="sng" algn="ctr">
                      <a:solidFill>
                        <a:srgbClr val="C7000B"/>
                      </a:solidFill>
                      <a:prstDash val="solid"/>
                      <a:round/>
                      <a:headEnd type="none" w="med" len="med"/>
                      <a:tailEnd type="none" w="med" len="med"/>
                    </a:lnT>
                    <a:lnB w="12700" cap="flat" cmpd="sng" algn="ctr">
                      <a:solidFill>
                        <a:srgbClr val="C7000B"/>
                      </a:solidFill>
                      <a:prstDash val="solid"/>
                      <a:round/>
                      <a:headEnd type="none" w="med" len="med"/>
                      <a:tailEnd type="none" w="med" len="med"/>
                    </a:lnB>
                    <a:solidFill>
                      <a:srgbClr val="C00000"/>
                    </a:solidFill>
                  </a:tcPr>
                </a:tc>
                <a:extLst>
                  <a:ext uri="{0D108BD9-81ED-4DB2-BD59-A6C34878D82A}">
                    <a16:rowId xmlns:a16="http://schemas.microsoft.com/office/drawing/2014/main" val="10001"/>
                  </a:ext>
                </a:extLst>
              </a:tr>
              <a:tr h="370840">
                <a:tc>
                  <a:txBody>
                    <a:bodyPr/>
                    <a:lstStyle/>
                    <a:p>
                      <a:pPr algn="ctr"/>
                      <a:r>
                        <a:rPr lang="zh-CN" altLang="en-US" sz="4400" b="1" dirty="0">
                          <a:solidFill>
                            <a:schemeClr val="bg1"/>
                          </a:solidFill>
                        </a:rPr>
                        <a:t>建</a:t>
                      </a:r>
                      <a:endParaRPr lang="zh-CN" altLang="en-US" sz="4400" b="1" dirty="0">
                        <a:solidFill>
                          <a:schemeClr val="bg1"/>
                        </a:solidFill>
                        <a:latin typeface="微软雅黑" panose="020B0503020204020204" pitchFamily="34" charset="-122"/>
                        <a:ea typeface="微软雅黑" panose="020B0503020204020204" pitchFamily="34" charset="-122"/>
                      </a:endParaRPr>
                    </a:p>
                  </a:txBody>
                  <a:tcPr anchor="ctr">
                    <a:lnL w="12700" cap="flat" cmpd="sng" algn="ctr">
                      <a:solidFill>
                        <a:srgbClr val="C7000B"/>
                      </a:solidFill>
                      <a:prstDash val="solid"/>
                      <a:round/>
                      <a:headEnd type="none" w="med" len="med"/>
                      <a:tailEnd type="none" w="med" len="med"/>
                    </a:lnL>
                    <a:lnR w="12700" cap="flat" cmpd="sng" algn="ctr">
                      <a:solidFill>
                        <a:srgbClr val="C7000B"/>
                      </a:solidFill>
                      <a:prstDash val="solid"/>
                      <a:round/>
                      <a:headEnd type="none" w="med" len="med"/>
                      <a:tailEnd type="none" w="med" len="med"/>
                    </a:lnR>
                    <a:lnT w="12700" cap="flat" cmpd="sng" algn="ctr">
                      <a:solidFill>
                        <a:srgbClr val="C7000B"/>
                      </a:solidFill>
                      <a:prstDash val="solid"/>
                      <a:round/>
                      <a:headEnd type="none" w="med" len="med"/>
                      <a:tailEnd type="none" w="med" len="med"/>
                    </a:lnT>
                    <a:lnB w="12700" cap="flat" cmpd="sng" algn="ctr">
                      <a:solidFill>
                        <a:srgbClr val="C7000B"/>
                      </a:solidFill>
                      <a:prstDash val="solid"/>
                      <a:round/>
                      <a:headEnd type="none" w="med" len="med"/>
                      <a:tailEnd type="none" w="med" len="med"/>
                    </a:lnB>
                    <a:solidFill>
                      <a:srgbClr val="C00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4400" b="1" dirty="0">
                          <a:solidFill>
                            <a:schemeClr val="tx1"/>
                          </a:solidFill>
                        </a:rPr>
                        <a:t>设</a:t>
                      </a:r>
                      <a:endParaRPr lang="zh-CN" altLang="en-US" sz="4400" b="1"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solidFill>
                        <a:srgbClr val="C7000B"/>
                      </a:solidFill>
                      <a:prstDash val="solid"/>
                      <a:round/>
                      <a:headEnd type="none" w="med" len="med"/>
                      <a:tailEnd type="none" w="med" len="med"/>
                    </a:lnL>
                    <a:lnR w="12700" cap="flat" cmpd="sng" algn="ctr">
                      <a:solidFill>
                        <a:srgbClr val="C7000B"/>
                      </a:solidFill>
                      <a:prstDash val="solid"/>
                      <a:round/>
                      <a:headEnd type="none" w="med" len="med"/>
                      <a:tailEnd type="none" w="med" len="med"/>
                    </a:lnR>
                    <a:lnT w="12700" cap="flat" cmpd="sng" algn="ctr">
                      <a:solidFill>
                        <a:srgbClr val="C7000B"/>
                      </a:solidFill>
                      <a:prstDash val="solid"/>
                      <a:round/>
                      <a:headEnd type="none" w="med" len="med"/>
                      <a:tailEnd type="none" w="med" len="med"/>
                    </a:lnT>
                    <a:lnB w="12700" cap="flat" cmpd="sng" algn="ctr">
                      <a:solidFill>
                        <a:srgbClr val="C7000B"/>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6" name="矩形 5"/>
          <p:cNvSpPr/>
          <p:nvPr/>
        </p:nvSpPr>
        <p:spPr>
          <a:xfrm>
            <a:off x="163629" y="635487"/>
            <a:ext cx="8815000" cy="523220"/>
          </a:xfrm>
          <a:prstGeom prst="rect">
            <a:avLst/>
          </a:prstGeom>
        </p:spPr>
        <p:txBody>
          <a:bodyPr wrap="square">
            <a:spAutoFit/>
            <a:scene3d>
              <a:camera prst="orthographicFront"/>
              <a:lightRig rig="soft" dir="t">
                <a:rot lat="0" lon="0" rev="15600000"/>
              </a:lightRig>
            </a:scene3d>
            <a:sp3d extrusionH="57150" prstMaterial="softEdge">
              <a:bevelT w="25400" h="38100"/>
            </a:sp3d>
          </a:bodyPr>
          <a:lstStyle/>
          <a:p>
            <a:pPr algn="ctr"/>
            <a:r>
              <a:rPr lang="zh-CN" altLang="en-US" sz="2800" b="1" dirty="0">
                <a:ln/>
                <a:solidFill>
                  <a:srgbClr val="FF0000"/>
                </a:solidFill>
                <a:latin typeface="方正正大黑简体" panose="02000000000000000000" pitchFamily="2" charset="-122"/>
                <a:ea typeface="方正正大黑简体" panose="02000000000000000000" pitchFamily="2" charset="-122"/>
              </a:rPr>
              <a:t>反腐倡廉建设从严，根本是落实主体责任和监督责任</a:t>
            </a:r>
          </a:p>
        </p:txBody>
      </p:sp>
    </p:spTree>
    <p:extLst>
      <p:ext uri="{BB962C8B-B14F-4D97-AF65-F5344CB8AC3E}">
        <p14:creationId xmlns:p14="http://schemas.microsoft.com/office/powerpoint/2010/main" val="386298663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39303" y="573932"/>
            <a:ext cx="1128409" cy="584775"/>
          </a:xfrm>
          <a:prstGeom prst="rect">
            <a:avLst/>
          </a:prstGeom>
          <a:noFill/>
        </p:spPr>
        <p:txBody>
          <a:bodyPr wrap="square" rtlCol="0">
            <a:spAutoFit/>
          </a:bodyPr>
          <a:lstStyle/>
          <a:p>
            <a:r>
              <a:rPr lang="en-US" altLang="zh-CN" sz="3200" b="1" dirty="0">
                <a:solidFill>
                  <a:schemeClr val="bg1"/>
                </a:solidFill>
                <a:latin typeface="微软雅黑" panose="020B0503020204020204" pitchFamily="34" charset="-122"/>
                <a:ea typeface="微软雅黑" panose="020B0503020204020204" pitchFamily="34" charset="-122"/>
              </a:rPr>
              <a:t>5</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2500010" y="1821799"/>
            <a:ext cx="6381342" cy="3561039"/>
          </a:xfrm>
          <a:prstGeom prst="rect">
            <a:avLst/>
          </a:prstGeom>
        </p:spPr>
        <p:txBody>
          <a:bodyPr wrap="square">
            <a:spAutoFit/>
          </a:bodyPr>
          <a:lstStyle/>
          <a:p>
            <a:pPr marL="342900" indent="-342900">
              <a:lnSpc>
                <a:spcPct val="114000"/>
              </a:lnSpc>
              <a:spcBef>
                <a:spcPts val="600"/>
              </a:spcBef>
              <a:spcAft>
                <a:spcPts val="600"/>
              </a:spcAft>
              <a:buClr>
                <a:srgbClr val="FF0000"/>
              </a:buClr>
              <a:buFont typeface="Wingdings" panose="05000000000000000000" pitchFamily="2" charset="2"/>
              <a:buChar char="p"/>
            </a:pPr>
            <a:r>
              <a:rPr lang="zh-CN" altLang="en-US" sz="2400" dirty="0">
                <a:latin typeface="+mn-ea"/>
                <a:cs typeface="Times New Roman" panose="02020603050405020304" pitchFamily="18" charset="0"/>
              </a:rPr>
              <a:t>坚持法治思维，把制度作为从严治党、依法治校的硬约束，制度一经形成，就要从思想深处强化法治思维、规则意识和行为自觉，使制度执行的过程成为思想建党、制度治党和依法治校有机统一的过程。</a:t>
            </a:r>
            <a:endParaRPr lang="en-US" altLang="zh-CN" sz="2400" dirty="0">
              <a:latin typeface="+mn-ea"/>
              <a:cs typeface="Times New Roman" panose="02020603050405020304" pitchFamily="18" charset="0"/>
            </a:endParaRPr>
          </a:p>
          <a:p>
            <a:pPr marL="342900" indent="-342900">
              <a:lnSpc>
                <a:spcPct val="114000"/>
              </a:lnSpc>
              <a:spcBef>
                <a:spcPts val="600"/>
              </a:spcBef>
              <a:spcAft>
                <a:spcPts val="600"/>
              </a:spcAft>
              <a:buClr>
                <a:srgbClr val="FF0000"/>
              </a:buClr>
              <a:buFont typeface="Wingdings" panose="05000000000000000000" pitchFamily="2" charset="2"/>
              <a:buChar char="p"/>
            </a:pPr>
            <a:r>
              <a:rPr lang="zh-CN" altLang="en-US" sz="2400" dirty="0">
                <a:latin typeface="+mn-ea"/>
                <a:cs typeface="Times New Roman" panose="02020603050405020304" pitchFamily="18" charset="0"/>
              </a:rPr>
              <a:t>坚决防止上有政策下有对策、无视制度规定的行为，绝不能让好的制度成为“橡皮筋”、“稻草人”。</a:t>
            </a:r>
            <a:endParaRPr lang="zh-CN" altLang="en-US" sz="2400" dirty="0">
              <a:latin typeface="+mn-ea"/>
            </a:endParaRPr>
          </a:p>
        </p:txBody>
      </p:sp>
      <p:graphicFrame>
        <p:nvGraphicFramePr>
          <p:cNvPr id="5" name="表格 4"/>
          <p:cNvGraphicFramePr>
            <a:graphicFrameLocks noGrp="1"/>
          </p:cNvGraphicFramePr>
          <p:nvPr>
            <p:extLst/>
          </p:nvPr>
        </p:nvGraphicFramePr>
        <p:xfrm>
          <a:off x="465307" y="2673172"/>
          <a:ext cx="1577502" cy="1524000"/>
        </p:xfrm>
        <a:graphic>
          <a:graphicData uri="http://schemas.openxmlformats.org/drawingml/2006/table">
            <a:tbl>
              <a:tblPr firstRow="1" bandRow="1">
                <a:tableStyleId>{21E4AEA4-8DFA-4A89-87EB-49C32662AFE0}</a:tableStyleId>
              </a:tblPr>
              <a:tblGrid>
                <a:gridCol w="788751">
                  <a:extLst>
                    <a:ext uri="{9D8B030D-6E8A-4147-A177-3AD203B41FA5}">
                      <a16:colId xmlns:a16="http://schemas.microsoft.com/office/drawing/2014/main" val="20000"/>
                    </a:ext>
                  </a:extLst>
                </a:gridCol>
                <a:gridCol w="788751">
                  <a:extLst>
                    <a:ext uri="{9D8B030D-6E8A-4147-A177-3AD203B41FA5}">
                      <a16:colId xmlns:a16="http://schemas.microsoft.com/office/drawing/2014/main" val="20001"/>
                    </a:ext>
                  </a:extLst>
                </a:gridCol>
              </a:tblGrid>
              <a:tr h="370840">
                <a:tc>
                  <a:txBody>
                    <a:bodyPr/>
                    <a:lstStyle/>
                    <a:p>
                      <a:pPr algn="ctr"/>
                      <a:r>
                        <a:rPr lang="zh-CN" altLang="en-US" sz="4400" b="1" dirty="0">
                          <a:latin typeface="+mn-lt"/>
                          <a:ea typeface="+mn-ea"/>
                        </a:rPr>
                        <a:t>制</a:t>
                      </a:r>
                      <a:endParaRPr lang="zh-CN" altLang="en-US" sz="4400" b="1" dirty="0">
                        <a:latin typeface="微软雅黑" panose="020B0503020204020204" pitchFamily="34" charset="-122"/>
                        <a:ea typeface="微软雅黑" panose="020B0503020204020204" pitchFamily="34" charset="-122"/>
                      </a:endParaRPr>
                    </a:p>
                  </a:txBody>
                  <a:tcPr anchor="ctr">
                    <a:lnL w="12700" cap="flat" cmpd="sng" algn="ctr">
                      <a:solidFill>
                        <a:srgbClr val="C7000B"/>
                      </a:solidFill>
                      <a:prstDash val="solid"/>
                      <a:round/>
                      <a:headEnd type="none" w="med" len="med"/>
                      <a:tailEnd type="none" w="med" len="med"/>
                    </a:lnL>
                    <a:lnR w="12700" cap="flat" cmpd="sng" algn="ctr">
                      <a:solidFill>
                        <a:srgbClr val="C7000B"/>
                      </a:solidFill>
                      <a:prstDash val="solid"/>
                      <a:round/>
                      <a:headEnd type="none" w="med" len="med"/>
                      <a:tailEnd type="none" w="med" len="med"/>
                    </a:lnR>
                    <a:lnT w="12700" cap="flat" cmpd="sng" algn="ctr">
                      <a:solidFill>
                        <a:srgbClr val="C7000B"/>
                      </a:solidFill>
                      <a:prstDash val="solid"/>
                      <a:round/>
                      <a:headEnd type="none" w="med" len="med"/>
                      <a:tailEnd type="none" w="med" len="med"/>
                    </a:lnT>
                    <a:lnB w="12700" cap="flat" cmpd="sng" algn="ctr">
                      <a:solidFill>
                        <a:srgbClr val="C7000B"/>
                      </a:solidFill>
                      <a:prstDash val="solid"/>
                      <a:round/>
                      <a:headEnd type="none" w="med" len="med"/>
                      <a:tailEnd type="none" w="med" len="med"/>
                    </a:lnB>
                    <a:solidFill>
                      <a:srgbClr val="C00000"/>
                    </a:solidFill>
                  </a:tcPr>
                </a:tc>
                <a:tc>
                  <a:txBody>
                    <a:bodyPr/>
                    <a:lstStyle/>
                    <a:p>
                      <a:pPr marL="0" algn="ctr" defTabSz="914400" rtl="0" eaLnBrk="1" latinLnBrk="0" hangingPunct="1"/>
                      <a:r>
                        <a:rPr lang="zh-CN" altLang="en-US" sz="4400" kern="1200" dirty="0">
                          <a:solidFill>
                            <a:schemeClr val="dk1"/>
                          </a:solidFill>
                          <a:latin typeface="+mn-lt"/>
                          <a:ea typeface="+mn-ea"/>
                          <a:cs typeface="+mn-cs"/>
                        </a:rPr>
                        <a:t>度</a:t>
                      </a:r>
                    </a:p>
                  </a:txBody>
                  <a:tcPr anchor="ctr">
                    <a:lnL w="12700" cap="flat" cmpd="sng" algn="ctr">
                      <a:solidFill>
                        <a:srgbClr val="C7000B"/>
                      </a:solidFill>
                      <a:prstDash val="solid"/>
                      <a:round/>
                      <a:headEnd type="none" w="med" len="med"/>
                      <a:tailEnd type="none" w="med" len="med"/>
                    </a:lnL>
                    <a:lnR w="12700" cap="flat" cmpd="sng" algn="ctr">
                      <a:solidFill>
                        <a:srgbClr val="C7000B"/>
                      </a:solidFill>
                      <a:prstDash val="solid"/>
                      <a:round/>
                      <a:headEnd type="none" w="med" len="med"/>
                      <a:tailEnd type="none" w="med" len="med"/>
                    </a:lnR>
                    <a:lnT w="12700" cap="flat" cmpd="sng" algn="ctr">
                      <a:solidFill>
                        <a:srgbClr val="C7000B"/>
                      </a:solidFill>
                      <a:prstDash val="solid"/>
                      <a:round/>
                      <a:headEnd type="none" w="med" len="med"/>
                      <a:tailEnd type="none" w="med" len="med"/>
                    </a:lnT>
                    <a:lnB w="12700" cap="flat" cmpd="sng" algn="ctr">
                      <a:solidFill>
                        <a:srgbClr val="C7000B"/>
                      </a:solidFill>
                      <a:prstDash val="solid"/>
                      <a:round/>
                      <a:headEnd type="none" w="med" len="med"/>
                      <a:tailEnd type="none" w="med" len="med"/>
                    </a:lnB>
                    <a:solidFill>
                      <a:srgbClr val="F8D7CD"/>
                    </a:solidFill>
                  </a:tcPr>
                </a:tc>
                <a:extLst>
                  <a:ext uri="{0D108BD9-81ED-4DB2-BD59-A6C34878D82A}">
                    <a16:rowId xmlns:a16="http://schemas.microsoft.com/office/drawing/2014/main" val="10000"/>
                  </a:ext>
                </a:extLst>
              </a:tr>
              <a:tr h="370840">
                <a:tc>
                  <a:txBody>
                    <a:bodyPr/>
                    <a:lstStyle/>
                    <a:p>
                      <a:pPr algn="ctr"/>
                      <a:r>
                        <a:rPr lang="zh-CN" altLang="en-US" sz="4400" b="1" dirty="0"/>
                        <a:t>建</a:t>
                      </a:r>
                      <a:endParaRPr lang="zh-CN" altLang="en-US" sz="4400" b="1" dirty="0">
                        <a:latin typeface="微软雅黑" panose="020B0503020204020204" pitchFamily="34" charset="-122"/>
                        <a:ea typeface="微软雅黑" panose="020B0503020204020204" pitchFamily="34" charset="-122"/>
                      </a:endParaRPr>
                    </a:p>
                  </a:txBody>
                  <a:tcPr anchor="ctr">
                    <a:lnL w="12700" cap="flat" cmpd="sng" algn="ctr">
                      <a:solidFill>
                        <a:srgbClr val="C7000B"/>
                      </a:solidFill>
                      <a:prstDash val="solid"/>
                      <a:round/>
                      <a:headEnd type="none" w="med" len="med"/>
                      <a:tailEnd type="none" w="med" len="med"/>
                    </a:lnL>
                    <a:lnR w="12700" cap="flat" cmpd="sng" algn="ctr">
                      <a:solidFill>
                        <a:srgbClr val="C7000B"/>
                      </a:solidFill>
                      <a:prstDash val="solid"/>
                      <a:round/>
                      <a:headEnd type="none" w="med" len="med"/>
                      <a:tailEnd type="none" w="med" len="med"/>
                    </a:lnR>
                    <a:lnT w="12700" cap="flat" cmpd="sng" algn="ctr">
                      <a:solidFill>
                        <a:srgbClr val="C7000B"/>
                      </a:solidFill>
                      <a:prstDash val="solid"/>
                      <a:round/>
                      <a:headEnd type="none" w="med" len="med"/>
                      <a:tailEnd type="none" w="med" len="med"/>
                    </a:lnT>
                    <a:lnB w="12700" cap="flat" cmpd="sng" algn="ctr">
                      <a:solidFill>
                        <a:srgbClr val="C7000B"/>
                      </a:solidFill>
                      <a:prstDash val="solid"/>
                      <a:round/>
                      <a:headEnd type="none" w="med" len="med"/>
                      <a:tailEnd type="none" w="med" len="med"/>
                    </a:lnB>
                  </a:tcPr>
                </a:tc>
                <a:tc>
                  <a:txBody>
                    <a:bodyPr/>
                    <a:lstStyle/>
                    <a:p>
                      <a:pPr algn="ctr"/>
                      <a:r>
                        <a:rPr lang="zh-CN" altLang="en-US" sz="4400" b="1" dirty="0">
                          <a:solidFill>
                            <a:schemeClr val="bg1"/>
                          </a:solidFill>
                        </a:rPr>
                        <a:t>设</a:t>
                      </a:r>
                      <a:endParaRPr lang="zh-CN" altLang="en-US" sz="4400" b="1" dirty="0">
                        <a:solidFill>
                          <a:schemeClr val="bg1"/>
                        </a:solidFill>
                        <a:latin typeface="微软雅黑" panose="020B0503020204020204" pitchFamily="34" charset="-122"/>
                        <a:ea typeface="微软雅黑" panose="020B0503020204020204" pitchFamily="34" charset="-122"/>
                      </a:endParaRPr>
                    </a:p>
                  </a:txBody>
                  <a:tcPr anchor="ctr">
                    <a:lnL w="12700" cap="flat" cmpd="sng" algn="ctr">
                      <a:solidFill>
                        <a:srgbClr val="C7000B"/>
                      </a:solidFill>
                      <a:prstDash val="solid"/>
                      <a:round/>
                      <a:headEnd type="none" w="med" len="med"/>
                      <a:tailEnd type="none" w="med" len="med"/>
                    </a:lnL>
                    <a:lnR w="12700" cap="flat" cmpd="sng" algn="ctr">
                      <a:solidFill>
                        <a:srgbClr val="C7000B"/>
                      </a:solidFill>
                      <a:prstDash val="solid"/>
                      <a:round/>
                      <a:headEnd type="none" w="med" len="med"/>
                      <a:tailEnd type="none" w="med" len="med"/>
                    </a:lnR>
                    <a:lnT w="12700" cap="flat" cmpd="sng" algn="ctr">
                      <a:solidFill>
                        <a:srgbClr val="C7000B"/>
                      </a:solidFill>
                      <a:prstDash val="solid"/>
                      <a:round/>
                      <a:headEnd type="none" w="med" len="med"/>
                      <a:tailEnd type="none" w="med" len="med"/>
                    </a:lnT>
                    <a:lnB w="12700" cap="flat" cmpd="sng" algn="ctr">
                      <a:solidFill>
                        <a:srgbClr val="C7000B"/>
                      </a:solidFill>
                      <a:prstDash val="solid"/>
                      <a:round/>
                      <a:headEnd type="none" w="med" len="med"/>
                      <a:tailEnd type="none" w="med" len="med"/>
                    </a:lnB>
                    <a:solidFill>
                      <a:srgbClr val="C00000"/>
                    </a:solidFill>
                  </a:tcPr>
                </a:tc>
                <a:extLst>
                  <a:ext uri="{0D108BD9-81ED-4DB2-BD59-A6C34878D82A}">
                    <a16:rowId xmlns:a16="http://schemas.microsoft.com/office/drawing/2014/main" val="10001"/>
                  </a:ext>
                </a:extLst>
              </a:tr>
            </a:tbl>
          </a:graphicData>
        </a:graphic>
      </p:graphicFrame>
      <p:sp>
        <p:nvSpPr>
          <p:cNvPr id="6" name="矩形 5"/>
          <p:cNvSpPr/>
          <p:nvPr/>
        </p:nvSpPr>
        <p:spPr>
          <a:xfrm>
            <a:off x="352061" y="635487"/>
            <a:ext cx="8439878" cy="523220"/>
          </a:xfrm>
          <a:prstGeom prst="rect">
            <a:avLst/>
          </a:prstGeom>
        </p:spPr>
        <p:txBody>
          <a:bodyPr wrap="square">
            <a:spAutoFit/>
            <a:scene3d>
              <a:camera prst="orthographicFront"/>
              <a:lightRig rig="soft" dir="t">
                <a:rot lat="0" lon="0" rev="15600000"/>
              </a:lightRig>
            </a:scene3d>
            <a:sp3d extrusionH="57150" prstMaterial="softEdge">
              <a:bevelT w="25400" h="38100"/>
            </a:sp3d>
          </a:bodyPr>
          <a:lstStyle/>
          <a:p>
            <a:pPr algn="ctr"/>
            <a:r>
              <a:rPr lang="zh-CN" altLang="en-US" sz="2800" b="1" dirty="0">
                <a:ln/>
                <a:solidFill>
                  <a:srgbClr val="FF0000"/>
                </a:solidFill>
                <a:latin typeface="方正正大黑简体" panose="02000000000000000000" pitchFamily="2" charset="-122"/>
                <a:ea typeface="方正正大黑简体" panose="02000000000000000000" pitchFamily="2" charset="-122"/>
              </a:rPr>
              <a:t>制度建设从严，基础在于制度的执行力和整体效能</a:t>
            </a:r>
          </a:p>
        </p:txBody>
      </p:sp>
    </p:spTree>
    <p:extLst>
      <p:ext uri="{BB962C8B-B14F-4D97-AF65-F5344CB8AC3E}">
        <p14:creationId xmlns:p14="http://schemas.microsoft.com/office/powerpoint/2010/main" val="15845409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2"/>
          <a:srcRect t="1503"/>
          <a:stretch/>
        </p:blipFill>
        <p:spPr>
          <a:xfrm>
            <a:off x="83342" y="238123"/>
            <a:ext cx="2562225" cy="936503"/>
          </a:xfrm>
          <a:prstGeom prst="rect">
            <a:avLst/>
          </a:prstGeom>
          <a:ln>
            <a:noFill/>
          </a:ln>
          <a:effectLst>
            <a:outerShdw blurRad="190500" algn="tl" rotWithShape="0">
              <a:srgbClr val="000000">
                <a:alpha val="70000"/>
              </a:srgbClr>
            </a:outerShdw>
          </a:effectLst>
        </p:spPr>
      </p:pic>
      <p:sp>
        <p:nvSpPr>
          <p:cNvPr id="5" name="文本框 4"/>
          <p:cNvSpPr txBox="1"/>
          <p:nvPr/>
        </p:nvSpPr>
        <p:spPr>
          <a:xfrm>
            <a:off x="376236" y="475543"/>
            <a:ext cx="614363" cy="461665"/>
          </a:xfrm>
          <a:prstGeom prst="rect">
            <a:avLst/>
          </a:prstGeom>
          <a:noFill/>
        </p:spPr>
        <p:txBody>
          <a:bodyPr wrap="square" rtlCol="0">
            <a:spAutoFit/>
          </a:bodyPr>
          <a:lstStyle/>
          <a:p>
            <a:r>
              <a:rPr lang="en-US" altLang="zh-CN" sz="2400" dirty="0">
                <a:solidFill>
                  <a:schemeClr val="bg1"/>
                </a:solidFill>
                <a:latin typeface="方正大黑简体" panose="03000509000000000000" pitchFamily="65" charset="-122"/>
                <a:ea typeface="方正大黑简体" panose="03000509000000000000" pitchFamily="65" charset="-122"/>
              </a:rPr>
              <a:t>1.3</a:t>
            </a:r>
            <a:endParaRPr lang="zh-CN" altLang="en-US" sz="2400" dirty="0">
              <a:solidFill>
                <a:schemeClr val="bg1"/>
              </a:solidFill>
              <a:latin typeface="方正大黑简体" panose="03000509000000000000" pitchFamily="65" charset="-122"/>
              <a:ea typeface="方正大黑简体" panose="03000509000000000000" pitchFamily="65" charset="-122"/>
            </a:endParaRPr>
          </a:p>
        </p:txBody>
      </p:sp>
      <p:sp>
        <p:nvSpPr>
          <p:cNvPr id="8" name="文本框 7"/>
          <p:cNvSpPr txBox="1"/>
          <p:nvPr/>
        </p:nvSpPr>
        <p:spPr>
          <a:xfrm>
            <a:off x="1345405" y="444765"/>
            <a:ext cx="957263" cy="523220"/>
          </a:xfrm>
          <a:prstGeom prst="rect">
            <a:avLst/>
          </a:prstGeom>
          <a:noFill/>
        </p:spPr>
        <p:txBody>
          <a:bodyPr wrap="square" rtlCol="0">
            <a:spAutoFit/>
          </a:bodyPr>
          <a:lstStyle/>
          <a:p>
            <a:r>
              <a:rPr lang="zh-CN" altLang="en-US" sz="2800" dirty="0">
                <a:solidFill>
                  <a:schemeClr val="bg1"/>
                </a:solidFill>
                <a:latin typeface="方正大黑简体" panose="03000509000000000000" pitchFamily="65" charset="-122"/>
                <a:ea typeface="方正大黑简体" panose="03000509000000000000" pitchFamily="65" charset="-122"/>
              </a:rPr>
              <a:t>要求</a:t>
            </a:r>
          </a:p>
        </p:txBody>
      </p:sp>
      <p:sp>
        <p:nvSpPr>
          <p:cNvPr id="2" name="矩形 1"/>
          <p:cNvSpPr/>
          <p:nvPr/>
        </p:nvSpPr>
        <p:spPr>
          <a:xfrm>
            <a:off x="2938461" y="444765"/>
            <a:ext cx="4616970" cy="523220"/>
          </a:xfrm>
          <a:prstGeom prst="rect">
            <a:avLst/>
          </a:prstGeom>
        </p:spPr>
        <p:txBody>
          <a:bodyPr wrap="none">
            <a:spAutoFit/>
          </a:bodyPr>
          <a:lstStyle/>
          <a:p>
            <a:r>
              <a:rPr lang="zh-CN" altLang="en-US" sz="2800" b="1" dirty="0">
                <a:latin typeface="方正北魏楷书简体" panose="03000509000000000000" pitchFamily="65" charset="-122"/>
                <a:ea typeface="方正北魏楷书简体" panose="03000509000000000000" pitchFamily="65" charset="-122"/>
              </a:rPr>
              <a:t>落实全面从严治党主体责任</a:t>
            </a:r>
          </a:p>
        </p:txBody>
      </p:sp>
      <p:sp>
        <p:nvSpPr>
          <p:cNvPr id="11" name="矩形 10"/>
          <p:cNvSpPr/>
          <p:nvPr/>
        </p:nvSpPr>
        <p:spPr>
          <a:xfrm>
            <a:off x="83342" y="1704112"/>
            <a:ext cx="6111449" cy="4189224"/>
          </a:xfrm>
          <a:prstGeom prst="rect">
            <a:avLst/>
          </a:prstGeom>
        </p:spPr>
        <p:txBody>
          <a:bodyPr wrap="square">
            <a:spAutoFit/>
          </a:bodyPr>
          <a:lstStyle/>
          <a:p>
            <a:pPr marL="342900" indent="-342900">
              <a:lnSpc>
                <a:spcPct val="114000"/>
              </a:lnSpc>
              <a:spcBef>
                <a:spcPts val="600"/>
              </a:spcBef>
              <a:spcAft>
                <a:spcPts val="600"/>
              </a:spcAft>
              <a:buClr>
                <a:srgbClr val="FF0000"/>
              </a:buClr>
              <a:buFont typeface="Wingdings" panose="05000000000000000000" pitchFamily="2" charset="2"/>
              <a:buChar char="p"/>
            </a:pPr>
            <a:r>
              <a:rPr lang="zh-CN" altLang="en-US" sz="2400" dirty="0"/>
              <a:t>落实全面从严治党要求，说到底是落实责任的问题。</a:t>
            </a:r>
            <a:endParaRPr lang="en-US" altLang="zh-CN" sz="2400" dirty="0"/>
          </a:p>
          <a:p>
            <a:pPr marL="342900" indent="-342900">
              <a:lnSpc>
                <a:spcPct val="114000"/>
              </a:lnSpc>
              <a:spcBef>
                <a:spcPts val="600"/>
              </a:spcBef>
              <a:spcAft>
                <a:spcPts val="600"/>
              </a:spcAft>
              <a:buClr>
                <a:srgbClr val="FF0000"/>
              </a:buClr>
              <a:buFont typeface="Wingdings" panose="05000000000000000000" pitchFamily="2" charset="2"/>
              <a:buChar char="p"/>
            </a:pPr>
            <a:r>
              <a:rPr lang="zh-CN" altLang="en-US" sz="2400" dirty="0"/>
              <a:t>从党风廉政建设主体责任到全面从严治党主体责任，是实践的发展，认识的深化。</a:t>
            </a:r>
            <a:endParaRPr lang="en-US" altLang="zh-CN" sz="2400" dirty="0"/>
          </a:p>
          <a:p>
            <a:pPr marL="342900" indent="-342900">
              <a:lnSpc>
                <a:spcPct val="114000"/>
              </a:lnSpc>
              <a:spcBef>
                <a:spcPts val="600"/>
              </a:spcBef>
              <a:spcAft>
                <a:spcPts val="600"/>
              </a:spcAft>
              <a:buClr>
                <a:srgbClr val="FF0000"/>
              </a:buClr>
              <a:buFont typeface="Wingdings" panose="05000000000000000000" pitchFamily="2" charset="2"/>
              <a:buChar char="p"/>
            </a:pPr>
            <a:r>
              <a:rPr lang="zh-CN" altLang="en-US" sz="2400" dirty="0"/>
              <a:t>相对党风廉政建设主体责任，全面从严治党主体责任的内涵更丰富全面，责任的范围更宽，不仅将党风廉政建设主体责任涵盖在内，还包括加强党的思想建设、组织建设、制度建设等方面的主体责任。</a:t>
            </a:r>
          </a:p>
        </p:txBody>
      </p:sp>
      <p:sp>
        <p:nvSpPr>
          <p:cNvPr id="10" name="矩形 9"/>
          <p:cNvSpPr/>
          <p:nvPr/>
        </p:nvSpPr>
        <p:spPr>
          <a:xfrm>
            <a:off x="6686548" y="4583375"/>
            <a:ext cx="2111187" cy="830997"/>
          </a:xfrm>
          <a:prstGeom prst="rect">
            <a:avLst/>
          </a:prstGeom>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zh-CN" altLang="en-US" sz="2400" dirty="0">
                <a:latin typeface="方正大黑简体" panose="03000509000000000000" pitchFamily="65" charset="-122"/>
                <a:ea typeface="方正大黑简体" panose="03000509000000000000" pitchFamily="65" charset="-122"/>
              </a:rPr>
              <a:t>党风廉政建设主体责任</a:t>
            </a:r>
          </a:p>
        </p:txBody>
      </p:sp>
      <p:sp>
        <p:nvSpPr>
          <p:cNvPr id="12" name="矩形 11"/>
          <p:cNvSpPr/>
          <p:nvPr/>
        </p:nvSpPr>
        <p:spPr>
          <a:xfrm>
            <a:off x="6686548" y="2160028"/>
            <a:ext cx="2111187" cy="830997"/>
          </a:xfrm>
          <a:prstGeom prst="rect">
            <a:avLst/>
          </a:prstGeom>
          <a:scene3d>
            <a:camera prst="orthographicFront"/>
            <a:lightRig rig="threePt" dir="t"/>
          </a:scene3d>
          <a:sp3d>
            <a:bevelT prst="slope"/>
          </a:sp3d>
        </p:spPr>
        <p:style>
          <a:lnRef idx="1">
            <a:schemeClr val="accent6"/>
          </a:lnRef>
          <a:fillRef idx="3">
            <a:schemeClr val="accent6"/>
          </a:fillRef>
          <a:effectRef idx="2">
            <a:schemeClr val="accent6"/>
          </a:effectRef>
          <a:fontRef idx="minor">
            <a:schemeClr val="lt1"/>
          </a:fontRef>
        </p:style>
        <p:txBody>
          <a:bodyPr wrap="square">
            <a:spAutoFit/>
          </a:bodyPr>
          <a:lstStyle/>
          <a:p>
            <a:pPr algn="ctr"/>
            <a:r>
              <a:rPr lang="zh-CN" altLang="en-US" sz="2400" dirty="0">
                <a:latin typeface="方正大黑简体" panose="03000509000000000000" pitchFamily="65" charset="-122"/>
                <a:ea typeface="方正大黑简体" panose="03000509000000000000" pitchFamily="65" charset="-122"/>
              </a:rPr>
              <a:t>全面从严治党主体责任</a:t>
            </a:r>
          </a:p>
        </p:txBody>
      </p:sp>
      <p:sp>
        <p:nvSpPr>
          <p:cNvPr id="13" name="燕尾形 12"/>
          <p:cNvSpPr/>
          <p:nvPr/>
        </p:nvSpPr>
        <p:spPr>
          <a:xfrm rot="16200000">
            <a:off x="7422975" y="2818557"/>
            <a:ext cx="638332" cy="1220886"/>
          </a:xfrm>
          <a:prstGeom prst="chevron">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zh-CN" altLang="en-US">
              <a:solidFill>
                <a:schemeClr val="tx1"/>
              </a:solidFill>
            </a:endParaRPr>
          </a:p>
        </p:txBody>
      </p:sp>
      <p:sp>
        <p:nvSpPr>
          <p:cNvPr id="14" name="燕尾形 13"/>
          <p:cNvSpPr/>
          <p:nvPr/>
        </p:nvSpPr>
        <p:spPr>
          <a:xfrm rot="16200000">
            <a:off x="7500554" y="3427560"/>
            <a:ext cx="483174" cy="878827"/>
          </a:xfrm>
          <a:prstGeom prst="chevron">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zh-CN" altLang="en-US">
              <a:solidFill>
                <a:schemeClr val="tx1"/>
              </a:solidFill>
            </a:endParaRPr>
          </a:p>
        </p:txBody>
      </p:sp>
      <p:sp>
        <p:nvSpPr>
          <p:cNvPr id="15" name="燕尾形 14"/>
          <p:cNvSpPr/>
          <p:nvPr/>
        </p:nvSpPr>
        <p:spPr>
          <a:xfrm rot="16200000">
            <a:off x="7560565" y="3938605"/>
            <a:ext cx="363152" cy="650227"/>
          </a:xfrm>
          <a:prstGeom prst="chevron">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zh-CN" altLang="en-US">
              <a:solidFill>
                <a:schemeClr val="tx1"/>
              </a:solidFill>
            </a:endParaRPr>
          </a:p>
        </p:txBody>
      </p:sp>
    </p:spTree>
    <p:extLst>
      <p:ext uri="{BB962C8B-B14F-4D97-AF65-F5344CB8AC3E}">
        <p14:creationId xmlns:p14="http://schemas.microsoft.com/office/powerpoint/2010/main" val="74587816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900" y="832575"/>
            <a:ext cx="3162300" cy="2095500"/>
          </a:xfrm>
          <a:prstGeom prst="rect">
            <a:avLst/>
          </a:prstGeom>
          <a:ln>
            <a:noFill/>
          </a:ln>
          <a:effectLst>
            <a:outerShdw blurRad="190500" algn="tl" rotWithShape="0">
              <a:srgbClr val="000000">
                <a:alpha val="70000"/>
              </a:srgbClr>
            </a:outerShdw>
          </a:effectLst>
        </p:spPr>
      </p:pic>
      <p:sp>
        <p:nvSpPr>
          <p:cNvPr id="5" name="矩形 4"/>
          <p:cNvSpPr/>
          <p:nvPr/>
        </p:nvSpPr>
        <p:spPr>
          <a:xfrm>
            <a:off x="271462" y="3294787"/>
            <a:ext cx="8601075" cy="2197396"/>
          </a:xfrm>
          <a:prstGeom prst="rect">
            <a:avLst/>
          </a:prstGeom>
        </p:spPr>
        <p:txBody>
          <a:bodyPr wrap="square">
            <a:spAutoFit/>
          </a:bodyPr>
          <a:lstStyle/>
          <a:p>
            <a:pPr marL="342900" indent="-342900">
              <a:lnSpc>
                <a:spcPct val="114000"/>
              </a:lnSpc>
              <a:spcBef>
                <a:spcPts val="600"/>
              </a:spcBef>
              <a:spcAft>
                <a:spcPts val="600"/>
              </a:spcAft>
              <a:buClr>
                <a:srgbClr val="FF0000"/>
              </a:buClr>
              <a:buFont typeface="Wingdings" panose="05000000000000000000" pitchFamily="2" charset="2"/>
              <a:buChar char="p"/>
            </a:pPr>
            <a:r>
              <a:rPr lang="en-US" altLang="zh-CN" sz="2400" dirty="0"/>
              <a:t>《</a:t>
            </a:r>
            <a:r>
              <a:rPr lang="zh-CN" altLang="en-US" sz="2400" dirty="0"/>
              <a:t>中国共产党纪律处分条例</a:t>
            </a:r>
            <a:r>
              <a:rPr lang="en-US" altLang="zh-CN" sz="2400" dirty="0"/>
              <a:t>》</a:t>
            </a:r>
            <a:r>
              <a:rPr lang="zh-CN" altLang="en-US" sz="2400" dirty="0"/>
              <a:t>第一百一十四条对“党组织不履行全面从严治党主体责任或者履行全面从严治党主体责任不力”有关情形做出处分规定，用来警醒各级党组织和党员干部，必须把全面从严治党主体责任牢牢扛在肩上，否则会受到严肃的纪律处分。</a:t>
            </a:r>
          </a:p>
        </p:txBody>
      </p:sp>
      <p:sp>
        <p:nvSpPr>
          <p:cNvPr id="6" name="矩形 5"/>
          <p:cNvSpPr/>
          <p:nvPr/>
        </p:nvSpPr>
        <p:spPr>
          <a:xfrm>
            <a:off x="3971925" y="1202639"/>
            <a:ext cx="4572000" cy="1355371"/>
          </a:xfrm>
          <a:prstGeom prst="rect">
            <a:avLst/>
          </a:prstGeom>
        </p:spPr>
        <p:txBody>
          <a:bodyPr>
            <a:spAutoFit/>
          </a:bodyPr>
          <a:lstStyle/>
          <a:p>
            <a:pPr marL="342900" lvl="0" indent="-342900">
              <a:lnSpc>
                <a:spcPct val="114000"/>
              </a:lnSpc>
              <a:spcBef>
                <a:spcPts val="600"/>
              </a:spcBef>
              <a:spcAft>
                <a:spcPts val="600"/>
              </a:spcAft>
              <a:buClr>
                <a:srgbClr val="FF0000"/>
              </a:buClr>
              <a:buFont typeface="Wingdings" panose="05000000000000000000" pitchFamily="2" charset="2"/>
              <a:buChar char="p"/>
            </a:pPr>
            <a:r>
              <a:rPr lang="zh-CN" altLang="en-US" sz="2400" dirty="0">
                <a:solidFill>
                  <a:prstClr val="black"/>
                </a:solidFill>
              </a:rPr>
              <a:t>全面从严治党主体责任不仅是中央的明确要求，也是写入党内法规的刚性要求。</a:t>
            </a:r>
            <a:endParaRPr lang="en-US" altLang="zh-CN" sz="2400" dirty="0">
              <a:solidFill>
                <a:prstClr val="black"/>
              </a:solidFill>
            </a:endParaRPr>
          </a:p>
        </p:txBody>
      </p:sp>
    </p:spTree>
    <p:extLst>
      <p:ext uri="{BB962C8B-B14F-4D97-AF65-F5344CB8AC3E}">
        <p14:creationId xmlns:p14="http://schemas.microsoft.com/office/powerpoint/2010/main" val="17240269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71462" y="1751737"/>
            <a:ext cx="8601075" cy="4403065"/>
          </a:xfrm>
          <a:prstGeom prst="rect">
            <a:avLst/>
          </a:prstGeom>
        </p:spPr>
        <p:txBody>
          <a:bodyPr wrap="square">
            <a:spAutoFit/>
          </a:bodyPr>
          <a:lstStyle/>
          <a:p>
            <a:pPr marL="342900" indent="-342900">
              <a:lnSpc>
                <a:spcPct val="114000"/>
              </a:lnSpc>
              <a:spcBef>
                <a:spcPts val="600"/>
              </a:spcBef>
              <a:spcAft>
                <a:spcPts val="600"/>
              </a:spcAft>
              <a:buClr>
                <a:srgbClr val="FF0000"/>
              </a:buClr>
              <a:buFont typeface="Wingdings" panose="05000000000000000000" pitchFamily="2" charset="2"/>
              <a:buChar char="p"/>
            </a:pPr>
            <a:r>
              <a:rPr lang="zh-CN" altLang="en-US" sz="2400" dirty="0"/>
              <a:t>这意味着作为第一责任人的各级党组织主要负责人落实全面从严治党要求，绝不能只开开会、讲讲话、作作部署就“万事大吉”，而是既要做部署工作的领导者，又要当好直接主抓的推动者、全面落实的执行者。</a:t>
            </a:r>
            <a:endParaRPr lang="en-US" altLang="zh-CN" sz="2400" dirty="0"/>
          </a:p>
          <a:p>
            <a:pPr marL="342900" indent="-342900">
              <a:lnSpc>
                <a:spcPct val="114000"/>
              </a:lnSpc>
              <a:spcBef>
                <a:spcPts val="600"/>
              </a:spcBef>
              <a:spcAft>
                <a:spcPts val="600"/>
              </a:spcAft>
              <a:buClr>
                <a:srgbClr val="FF0000"/>
              </a:buClr>
              <a:buFont typeface="Wingdings" panose="05000000000000000000" pitchFamily="2" charset="2"/>
              <a:buChar char="p"/>
            </a:pPr>
            <a:r>
              <a:rPr lang="zh-CN" altLang="en-US" sz="2400" dirty="0"/>
              <a:t>落实全面从严治党主体责任，必须强化担当，特别是要抓住加强纪律建设这一全面从严治党的治本之策，在思想认识、责任担当、方法措施上树立看齐意识、跟上中央部署，把党的领导融入日常管理监督中，切实抓好</a:t>
            </a:r>
            <a:r>
              <a:rPr lang="en-US" altLang="zh-CN" sz="2400" dirty="0"/>
              <a:t>《</a:t>
            </a:r>
            <a:r>
              <a:rPr lang="zh-CN" altLang="en-US" sz="2400" dirty="0"/>
              <a:t>党章</a:t>
            </a:r>
            <a:r>
              <a:rPr lang="en-US" altLang="zh-CN" sz="2400" dirty="0"/>
              <a:t>》</a:t>
            </a:r>
            <a:r>
              <a:rPr lang="zh-CN" altLang="en-US" sz="2400" dirty="0"/>
              <a:t>、</a:t>
            </a:r>
            <a:r>
              <a:rPr lang="en-US" altLang="zh-CN" sz="2400" dirty="0"/>
              <a:t>《</a:t>
            </a:r>
            <a:r>
              <a:rPr lang="zh-CN" altLang="en-US" sz="2400" dirty="0"/>
              <a:t>准则</a:t>
            </a:r>
            <a:r>
              <a:rPr lang="en-US" altLang="zh-CN" sz="2400" dirty="0"/>
              <a:t>》</a:t>
            </a:r>
            <a:r>
              <a:rPr lang="zh-CN" altLang="en-US" sz="2400" dirty="0"/>
              <a:t>和</a:t>
            </a:r>
            <a:r>
              <a:rPr lang="en-US" altLang="zh-CN" sz="2400" dirty="0"/>
              <a:t>《</a:t>
            </a:r>
            <a:r>
              <a:rPr lang="zh-CN" altLang="en-US" sz="2400" dirty="0"/>
              <a:t>条例</a:t>
            </a:r>
            <a:r>
              <a:rPr lang="en-US" altLang="zh-CN" sz="2400" dirty="0"/>
              <a:t>》</a:t>
            </a:r>
            <a:r>
              <a:rPr lang="zh-CN" altLang="en-US" sz="2400" dirty="0"/>
              <a:t>的贯彻落实，运用好监督执纪的“四种形态”，真正把纪律严起来、执行到位。</a:t>
            </a:r>
          </a:p>
        </p:txBody>
      </p:sp>
      <p:grpSp>
        <p:nvGrpSpPr>
          <p:cNvPr id="3" name="组合 2"/>
          <p:cNvGrpSpPr/>
          <p:nvPr/>
        </p:nvGrpSpPr>
        <p:grpSpPr>
          <a:xfrm>
            <a:off x="1525025" y="265161"/>
            <a:ext cx="6093949" cy="1358800"/>
            <a:chOff x="1525025" y="265161"/>
            <a:chExt cx="6093949" cy="1358800"/>
          </a:xfrm>
          <a:scene3d>
            <a:camera prst="perspectiveLeft" zoom="91000"/>
            <a:lightRig rig="threePt" dir="t">
              <a:rot lat="0" lon="0" rev="20640000"/>
            </a:lightRig>
          </a:scene3d>
        </p:grpSpPr>
        <p:sp>
          <p:nvSpPr>
            <p:cNvPr id="7" name="任意多边形 6"/>
            <p:cNvSpPr/>
            <p:nvPr/>
          </p:nvSpPr>
          <p:spPr>
            <a:xfrm>
              <a:off x="1525025" y="265161"/>
              <a:ext cx="1358800" cy="1358800"/>
            </a:xfrm>
            <a:custGeom>
              <a:avLst/>
              <a:gdLst>
                <a:gd name="connsiteX0" fmla="*/ 0 w 1358800"/>
                <a:gd name="connsiteY0" fmla="*/ 679400 h 1358800"/>
                <a:gd name="connsiteX1" fmla="*/ 679400 w 1358800"/>
                <a:gd name="connsiteY1" fmla="*/ 0 h 1358800"/>
                <a:gd name="connsiteX2" fmla="*/ 1358800 w 1358800"/>
                <a:gd name="connsiteY2" fmla="*/ 679400 h 1358800"/>
                <a:gd name="connsiteX3" fmla="*/ 679400 w 1358800"/>
                <a:gd name="connsiteY3" fmla="*/ 1358800 h 1358800"/>
                <a:gd name="connsiteX4" fmla="*/ 0 w 1358800"/>
                <a:gd name="connsiteY4" fmla="*/ 679400 h 135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8800" h="1358800">
                  <a:moveTo>
                    <a:pt x="0" y="679400"/>
                  </a:moveTo>
                  <a:cubicBezTo>
                    <a:pt x="0" y="304178"/>
                    <a:pt x="304178" y="0"/>
                    <a:pt x="679400" y="0"/>
                  </a:cubicBezTo>
                  <a:cubicBezTo>
                    <a:pt x="1054622" y="0"/>
                    <a:pt x="1358800" y="304178"/>
                    <a:pt x="1358800" y="679400"/>
                  </a:cubicBezTo>
                  <a:cubicBezTo>
                    <a:pt x="1358800" y="1054622"/>
                    <a:pt x="1054622" y="1358800"/>
                    <a:pt x="679400" y="1358800"/>
                  </a:cubicBezTo>
                  <a:cubicBezTo>
                    <a:pt x="304178" y="1358800"/>
                    <a:pt x="0" y="1054622"/>
                    <a:pt x="0" y="679400"/>
                  </a:cubicBezTo>
                  <a:close/>
                </a:path>
              </a:pathLst>
            </a:custGeom>
            <a:sp3d extrusionH="50600" prstMaterial="metal">
              <a:bevelT w="101600" h="80600" prst="relaxedInset"/>
              <a:bevelB w="80600" h="80600" prst="relaxedInset"/>
            </a:sp3d>
          </p:spPr>
          <p:style>
            <a:lnRef idx="0">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dk1"/>
            </a:fontRef>
          </p:style>
          <p:txBody>
            <a:bodyPr spcFirstLastPara="0" vert="horz" wrap="square" lIns="235822" tIns="235822" rIns="235822" bIns="235822" numCol="1" spcCol="1270" anchor="ctr" anchorCtr="0">
              <a:noAutofit/>
            </a:bodyPr>
            <a:lstStyle/>
            <a:p>
              <a:pPr lvl="0" algn="ctr" defTabSz="1289050">
                <a:lnSpc>
                  <a:spcPct val="90000"/>
                </a:lnSpc>
                <a:spcBef>
                  <a:spcPct val="0"/>
                </a:spcBef>
                <a:spcAft>
                  <a:spcPct val="35000"/>
                </a:spcAft>
              </a:pPr>
              <a:r>
                <a:rPr lang="zh-CN" altLang="en-US" sz="2900" kern="1200" dirty="0"/>
                <a:t>领导者</a:t>
              </a:r>
            </a:p>
          </p:txBody>
        </p:sp>
        <p:sp>
          <p:nvSpPr>
            <p:cNvPr id="8" name="任意多边形 7"/>
            <p:cNvSpPr/>
            <p:nvPr/>
          </p:nvSpPr>
          <p:spPr>
            <a:xfrm>
              <a:off x="2994160" y="550509"/>
              <a:ext cx="788104" cy="788104"/>
            </a:xfrm>
            <a:custGeom>
              <a:avLst/>
              <a:gdLst>
                <a:gd name="connsiteX0" fmla="*/ 104463 w 788104"/>
                <a:gd name="connsiteY0" fmla="*/ 301371 h 788104"/>
                <a:gd name="connsiteX1" fmla="*/ 301371 w 788104"/>
                <a:gd name="connsiteY1" fmla="*/ 301371 h 788104"/>
                <a:gd name="connsiteX2" fmla="*/ 301371 w 788104"/>
                <a:gd name="connsiteY2" fmla="*/ 104463 h 788104"/>
                <a:gd name="connsiteX3" fmla="*/ 486733 w 788104"/>
                <a:gd name="connsiteY3" fmla="*/ 104463 h 788104"/>
                <a:gd name="connsiteX4" fmla="*/ 486733 w 788104"/>
                <a:gd name="connsiteY4" fmla="*/ 301371 h 788104"/>
                <a:gd name="connsiteX5" fmla="*/ 683641 w 788104"/>
                <a:gd name="connsiteY5" fmla="*/ 301371 h 788104"/>
                <a:gd name="connsiteX6" fmla="*/ 683641 w 788104"/>
                <a:gd name="connsiteY6" fmla="*/ 486733 h 788104"/>
                <a:gd name="connsiteX7" fmla="*/ 486733 w 788104"/>
                <a:gd name="connsiteY7" fmla="*/ 486733 h 788104"/>
                <a:gd name="connsiteX8" fmla="*/ 486733 w 788104"/>
                <a:gd name="connsiteY8" fmla="*/ 683641 h 788104"/>
                <a:gd name="connsiteX9" fmla="*/ 301371 w 788104"/>
                <a:gd name="connsiteY9" fmla="*/ 683641 h 788104"/>
                <a:gd name="connsiteX10" fmla="*/ 301371 w 788104"/>
                <a:gd name="connsiteY10" fmla="*/ 486733 h 788104"/>
                <a:gd name="connsiteX11" fmla="*/ 104463 w 788104"/>
                <a:gd name="connsiteY11" fmla="*/ 486733 h 788104"/>
                <a:gd name="connsiteX12" fmla="*/ 104463 w 788104"/>
                <a:gd name="connsiteY12" fmla="*/ 301371 h 788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88104" h="788104">
                  <a:moveTo>
                    <a:pt x="104463" y="301371"/>
                  </a:moveTo>
                  <a:lnTo>
                    <a:pt x="301371" y="301371"/>
                  </a:lnTo>
                  <a:lnTo>
                    <a:pt x="301371" y="104463"/>
                  </a:lnTo>
                  <a:lnTo>
                    <a:pt x="486733" y="104463"/>
                  </a:lnTo>
                  <a:lnTo>
                    <a:pt x="486733" y="301371"/>
                  </a:lnTo>
                  <a:lnTo>
                    <a:pt x="683641" y="301371"/>
                  </a:lnTo>
                  <a:lnTo>
                    <a:pt x="683641" y="486733"/>
                  </a:lnTo>
                  <a:lnTo>
                    <a:pt x="486733" y="486733"/>
                  </a:lnTo>
                  <a:lnTo>
                    <a:pt x="486733" y="683641"/>
                  </a:lnTo>
                  <a:lnTo>
                    <a:pt x="301371" y="683641"/>
                  </a:lnTo>
                  <a:lnTo>
                    <a:pt x="301371" y="486733"/>
                  </a:lnTo>
                  <a:lnTo>
                    <a:pt x="104463" y="486733"/>
                  </a:lnTo>
                  <a:lnTo>
                    <a:pt x="104463" y="301371"/>
                  </a:lnTo>
                  <a:close/>
                </a:path>
              </a:pathLst>
            </a:custGeom>
            <a:sp3d z="-110000">
              <a:bevelT w="40600" h="20600" prst="relaxedInset"/>
            </a:sp3d>
          </p:spPr>
          <p:style>
            <a:lnRef idx="0">
              <a:schemeClr val="lt1">
                <a:hueOff val="0"/>
                <a:satOff val="0"/>
                <a:lumOff val="0"/>
                <a:alphaOff val="0"/>
              </a:schemeClr>
            </a:lnRef>
            <a:fillRef idx="1">
              <a:schemeClr val="accent2">
                <a:hueOff val="0"/>
                <a:satOff val="0"/>
                <a:lumOff val="0"/>
                <a:alphaOff val="0"/>
              </a:schemeClr>
            </a:fillRef>
            <a:effectRef idx="2">
              <a:schemeClr val="accent2">
                <a:hueOff val="0"/>
                <a:satOff val="0"/>
                <a:lumOff val="0"/>
                <a:alphaOff val="0"/>
              </a:schemeClr>
            </a:effectRef>
            <a:fontRef idx="minor"/>
          </p:style>
          <p:txBody>
            <a:bodyPr spcFirstLastPara="0" vert="horz" wrap="square" lIns="104463" tIns="301371" rIns="104463" bIns="301371" numCol="1" spcCol="1270" anchor="ctr" anchorCtr="0">
              <a:noAutofit/>
            </a:bodyPr>
            <a:lstStyle/>
            <a:p>
              <a:pPr lvl="0" algn="ctr" defTabSz="533400">
                <a:lnSpc>
                  <a:spcPct val="90000"/>
                </a:lnSpc>
                <a:spcBef>
                  <a:spcPct val="0"/>
                </a:spcBef>
                <a:spcAft>
                  <a:spcPct val="35000"/>
                </a:spcAft>
              </a:pPr>
              <a:endParaRPr lang="zh-CN" altLang="en-US" sz="1200" kern="1200"/>
            </a:p>
          </p:txBody>
        </p:sp>
        <p:sp>
          <p:nvSpPr>
            <p:cNvPr id="9" name="任意多边形 8"/>
            <p:cNvSpPr/>
            <p:nvPr/>
          </p:nvSpPr>
          <p:spPr>
            <a:xfrm>
              <a:off x="3892599" y="265161"/>
              <a:ext cx="1358800" cy="1358800"/>
            </a:xfrm>
            <a:custGeom>
              <a:avLst/>
              <a:gdLst>
                <a:gd name="connsiteX0" fmla="*/ 0 w 1358800"/>
                <a:gd name="connsiteY0" fmla="*/ 679400 h 1358800"/>
                <a:gd name="connsiteX1" fmla="*/ 679400 w 1358800"/>
                <a:gd name="connsiteY1" fmla="*/ 0 h 1358800"/>
                <a:gd name="connsiteX2" fmla="*/ 1358800 w 1358800"/>
                <a:gd name="connsiteY2" fmla="*/ 679400 h 1358800"/>
                <a:gd name="connsiteX3" fmla="*/ 679400 w 1358800"/>
                <a:gd name="connsiteY3" fmla="*/ 1358800 h 1358800"/>
                <a:gd name="connsiteX4" fmla="*/ 0 w 1358800"/>
                <a:gd name="connsiteY4" fmla="*/ 679400 h 135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8800" h="1358800">
                  <a:moveTo>
                    <a:pt x="0" y="679400"/>
                  </a:moveTo>
                  <a:cubicBezTo>
                    <a:pt x="0" y="304178"/>
                    <a:pt x="304178" y="0"/>
                    <a:pt x="679400" y="0"/>
                  </a:cubicBezTo>
                  <a:cubicBezTo>
                    <a:pt x="1054622" y="0"/>
                    <a:pt x="1358800" y="304178"/>
                    <a:pt x="1358800" y="679400"/>
                  </a:cubicBezTo>
                  <a:cubicBezTo>
                    <a:pt x="1358800" y="1054622"/>
                    <a:pt x="1054622" y="1358800"/>
                    <a:pt x="679400" y="1358800"/>
                  </a:cubicBezTo>
                  <a:cubicBezTo>
                    <a:pt x="304178" y="1358800"/>
                    <a:pt x="0" y="1054622"/>
                    <a:pt x="0" y="679400"/>
                  </a:cubicBezTo>
                  <a:close/>
                </a:path>
              </a:pathLst>
            </a:custGeom>
            <a:sp3d extrusionH="50600" prstMaterial="metal">
              <a:bevelT w="101600" h="80600" prst="relaxedInset"/>
              <a:bevelB w="80600" h="80600" prst="relaxedInset"/>
            </a:sp3d>
          </p:spPr>
          <p:style>
            <a:lnRef idx="0">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dk1"/>
            </a:fontRef>
          </p:style>
          <p:txBody>
            <a:bodyPr spcFirstLastPara="0" vert="horz" wrap="square" lIns="235822" tIns="235822" rIns="235822" bIns="235822" numCol="1" spcCol="1270" anchor="ctr" anchorCtr="0">
              <a:noAutofit/>
            </a:bodyPr>
            <a:lstStyle/>
            <a:p>
              <a:pPr lvl="0" algn="ctr" defTabSz="1289050">
                <a:lnSpc>
                  <a:spcPct val="90000"/>
                </a:lnSpc>
                <a:spcBef>
                  <a:spcPct val="0"/>
                </a:spcBef>
                <a:spcAft>
                  <a:spcPct val="35000"/>
                </a:spcAft>
              </a:pPr>
              <a:r>
                <a:rPr lang="zh-CN" altLang="en-US" sz="2900" kern="1200" dirty="0"/>
                <a:t>推动者</a:t>
              </a:r>
            </a:p>
          </p:txBody>
        </p:sp>
        <p:sp>
          <p:nvSpPr>
            <p:cNvPr id="11" name="任意多边形 10"/>
            <p:cNvSpPr/>
            <p:nvPr/>
          </p:nvSpPr>
          <p:spPr>
            <a:xfrm>
              <a:off x="6260174" y="265161"/>
              <a:ext cx="1358800" cy="1358800"/>
            </a:xfrm>
            <a:custGeom>
              <a:avLst/>
              <a:gdLst>
                <a:gd name="connsiteX0" fmla="*/ 0 w 1358800"/>
                <a:gd name="connsiteY0" fmla="*/ 679400 h 1358800"/>
                <a:gd name="connsiteX1" fmla="*/ 679400 w 1358800"/>
                <a:gd name="connsiteY1" fmla="*/ 0 h 1358800"/>
                <a:gd name="connsiteX2" fmla="*/ 1358800 w 1358800"/>
                <a:gd name="connsiteY2" fmla="*/ 679400 h 1358800"/>
                <a:gd name="connsiteX3" fmla="*/ 679400 w 1358800"/>
                <a:gd name="connsiteY3" fmla="*/ 1358800 h 1358800"/>
                <a:gd name="connsiteX4" fmla="*/ 0 w 1358800"/>
                <a:gd name="connsiteY4" fmla="*/ 679400 h 135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8800" h="1358800">
                  <a:moveTo>
                    <a:pt x="0" y="679400"/>
                  </a:moveTo>
                  <a:cubicBezTo>
                    <a:pt x="0" y="304178"/>
                    <a:pt x="304178" y="0"/>
                    <a:pt x="679400" y="0"/>
                  </a:cubicBezTo>
                  <a:cubicBezTo>
                    <a:pt x="1054622" y="0"/>
                    <a:pt x="1358800" y="304178"/>
                    <a:pt x="1358800" y="679400"/>
                  </a:cubicBezTo>
                  <a:cubicBezTo>
                    <a:pt x="1358800" y="1054622"/>
                    <a:pt x="1054622" y="1358800"/>
                    <a:pt x="679400" y="1358800"/>
                  </a:cubicBezTo>
                  <a:cubicBezTo>
                    <a:pt x="304178" y="1358800"/>
                    <a:pt x="0" y="1054622"/>
                    <a:pt x="0" y="679400"/>
                  </a:cubicBezTo>
                  <a:close/>
                </a:path>
              </a:pathLst>
            </a:custGeom>
            <a:sp3d extrusionH="50600" prstMaterial="metal">
              <a:bevelT w="101600" h="80600" prst="relaxedInset"/>
              <a:bevelB w="80600" h="80600" prst="relaxedInset"/>
            </a:sp3d>
          </p:spPr>
          <p:style>
            <a:lnRef idx="0">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dk1"/>
            </a:fontRef>
          </p:style>
          <p:txBody>
            <a:bodyPr spcFirstLastPara="0" vert="horz" wrap="square" lIns="235822" tIns="235822" rIns="235822" bIns="235822" numCol="1" spcCol="1270" anchor="ctr" anchorCtr="0">
              <a:noAutofit/>
            </a:bodyPr>
            <a:lstStyle/>
            <a:p>
              <a:pPr lvl="0" algn="ctr" defTabSz="1289050">
                <a:lnSpc>
                  <a:spcPct val="90000"/>
                </a:lnSpc>
                <a:spcBef>
                  <a:spcPct val="0"/>
                </a:spcBef>
                <a:spcAft>
                  <a:spcPct val="35000"/>
                </a:spcAft>
              </a:pPr>
              <a:r>
                <a:rPr lang="zh-CN" altLang="en-US" sz="2900" kern="1200" dirty="0"/>
                <a:t>执行者</a:t>
              </a:r>
            </a:p>
          </p:txBody>
        </p:sp>
      </p:grpSp>
      <p:sp>
        <p:nvSpPr>
          <p:cNvPr id="12" name="任意多边形 11"/>
          <p:cNvSpPr/>
          <p:nvPr/>
        </p:nvSpPr>
        <p:spPr>
          <a:xfrm>
            <a:off x="5222824" y="550509"/>
            <a:ext cx="788104" cy="788104"/>
          </a:xfrm>
          <a:custGeom>
            <a:avLst/>
            <a:gdLst>
              <a:gd name="connsiteX0" fmla="*/ 104463 w 788104"/>
              <a:gd name="connsiteY0" fmla="*/ 301371 h 788104"/>
              <a:gd name="connsiteX1" fmla="*/ 301371 w 788104"/>
              <a:gd name="connsiteY1" fmla="*/ 301371 h 788104"/>
              <a:gd name="connsiteX2" fmla="*/ 301371 w 788104"/>
              <a:gd name="connsiteY2" fmla="*/ 104463 h 788104"/>
              <a:gd name="connsiteX3" fmla="*/ 486733 w 788104"/>
              <a:gd name="connsiteY3" fmla="*/ 104463 h 788104"/>
              <a:gd name="connsiteX4" fmla="*/ 486733 w 788104"/>
              <a:gd name="connsiteY4" fmla="*/ 301371 h 788104"/>
              <a:gd name="connsiteX5" fmla="*/ 683641 w 788104"/>
              <a:gd name="connsiteY5" fmla="*/ 301371 h 788104"/>
              <a:gd name="connsiteX6" fmla="*/ 683641 w 788104"/>
              <a:gd name="connsiteY6" fmla="*/ 486733 h 788104"/>
              <a:gd name="connsiteX7" fmla="*/ 486733 w 788104"/>
              <a:gd name="connsiteY7" fmla="*/ 486733 h 788104"/>
              <a:gd name="connsiteX8" fmla="*/ 486733 w 788104"/>
              <a:gd name="connsiteY8" fmla="*/ 683641 h 788104"/>
              <a:gd name="connsiteX9" fmla="*/ 301371 w 788104"/>
              <a:gd name="connsiteY9" fmla="*/ 683641 h 788104"/>
              <a:gd name="connsiteX10" fmla="*/ 301371 w 788104"/>
              <a:gd name="connsiteY10" fmla="*/ 486733 h 788104"/>
              <a:gd name="connsiteX11" fmla="*/ 104463 w 788104"/>
              <a:gd name="connsiteY11" fmla="*/ 486733 h 788104"/>
              <a:gd name="connsiteX12" fmla="*/ 104463 w 788104"/>
              <a:gd name="connsiteY12" fmla="*/ 301371 h 788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88104" h="788104">
                <a:moveTo>
                  <a:pt x="104463" y="301371"/>
                </a:moveTo>
                <a:lnTo>
                  <a:pt x="301371" y="301371"/>
                </a:lnTo>
                <a:lnTo>
                  <a:pt x="301371" y="104463"/>
                </a:lnTo>
                <a:lnTo>
                  <a:pt x="486733" y="104463"/>
                </a:lnTo>
                <a:lnTo>
                  <a:pt x="486733" y="301371"/>
                </a:lnTo>
                <a:lnTo>
                  <a:pt x="683641" y="301371"/>
                </a:lnTo>
                <a:lnTo>
                  <a:pt x="683641" y="486733"/>
                </a:lnTo>
                <a:lnTo>
                  <a:pt x="486733" y="486733"/>
                </a:lnTo>
                <a:lnTo>
                  <a:pt x="486733" y="683641"/>
                </a:lnTo>
                <a:lnTo>
                  <a:pt x="301371" y="683641"/>
                </a:lnTo>
                <a:lnTo>
                  <a:pt x="301371" y="486733"/>
                </a:lnTo>
                <a:lnTo>
                  <a:pt x="104463" y="486733"/>
                </a:lnTo>
                <a:lnTo>
                  <a:pt x="104463" y="301371"/>
                </a:lnTo>
                <a:close/>
              </a:path>
            </a:pathLst>
          </a:custGeom>
          <a:scene3d>
            <a:camera prst="perspectiveLeft" zoom="91000"/>
            <a:lightRig rig="threePt" dir="t">
              <a:rot lat="0" lon="0" rev="20640000"/>
            </a:lightRig>
          </a:scene3d>
          <a:sp3d z="-110000">
            <a:bevelT w="40600" h="20600" prst="relaxedInset"/>
          </a:sp3d>
        </p:spPr>
        <p:style>
          <a:lnRef idx="0">
            <a:schemeClr val="lt1">
              <a:hueOff val="0"/>
              <a:satOff val="0"/>
              <a:lumOff val="0"/>
              <a:alphaOff val="0"/>
            </a:schemeClr>
          </a:lnRef>
          <a:fillRef idx="1">
            <a:schemeClr val="accent2">
              <a:hueOff val="0"/>
              <a:satOff val="0"/>
              <a:lumOff val="0"/>
              <a:alphaOff val="0"/>
            </a:schemeClr>
          </a:fillRef>
          <a:effectRef idx="2">
            <a:schemeClr val="accent2">
              <a:hueOff val="0"/>
              <a:satOff val="0"/>
              <a:lumOff val="0"/>
              <a:alphaOff val="0"/>
            </a:schemeClr>
          </a:effectRef>
          <a:fontRef idx="minor"/>
        </p:style>
        <p:txBody>
          <a:bodyPr spcFirstLastPara="0" vert="horz" wrap="square" lIns="104463" tIns="301371" rIns="104463" bIns="301371" numCol="1" spcCol="1270" anchor="ctr" anchorCtr="0">
            <a:noAutofit/>
          </a:bodyPr>
          <a:lstStyle/>
          <a:p>
            <a:pPr lvl="0" algn="ctr" defTabSz="533400">
              <a:lnSpc>
                <a:spcPct val="90000"/>
              </a:lnSpc>
              <a:spcBef>
                <a:spcPct val="0"/>
              </a:spcBef>
              <a:spcAft>
                <a:spcPct val="35000"/>
              </a:spcAft>
            </a:pPr>
            <a:endParaRPr lang="zh-CN" altLang="en-US" sz="1200" kern="1200"/>
          </a:p>
        </p:txBody>
      </p:sp>
    </p:spTree>
    <p:extLst>
      <p:ext uri="{BB962C8B-B14F-4D97-AF65-F5344CB8AC3E}">
        <p14:creationId xmlns:p14="http://schemas.microsoft.com/office/powerpoint/2010/main" val="28004524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31"/>
          <p:cNvGrpSpPr>
            <a:grpSpLocks/>
          </p:cNvGrpSpPr>
          <p:nvPr/>
        </p:nvGrpSpPr>
        <p:grpSpPr bwMode="auto">
          <a:xfrm>
            <a:off x="849181" y="2699080"/>
            <a:ext cx="2754313" cy="2754312"/>
            <a:chOff x="1222170" y="1373784"/>
            <a:chExt cx="2754000" cy="2754000"/>
          </a:xfrm>
        </p:grpSpPr>
        <p:grpSp>
          <p:nvGrpSpPr>
            <p:cNvPr id="17" name="组合 1"/>
            <p:cNvGrpSpPr>
              <a:grpSpLocks/>
            </p:cNvGrpSpPr>
            <p:nvPr/>
          </p:nvGrpSpPr>
          <p:grpSpPr bwMode="auto">
            <a:xfrm>
              <a:off x="1222170" y="1373784"/>
              <a:ext cx="2754000" cy="2754000"/>
              <a:chOff x="817310" y="2201172"/>
              <a:chExt cx="3060000" cy="3060000"/>
            </a:xfrm>
          </p:grpSpPr>
          <p:sp>
            <p:nvSpPr>
              <p:cNvPr id="19" name="椭圆 18"/>
              <p:cNvSpPr>
                <a:spLocks noChangeAspect="1"/>
              </p:cNvSpPr>
              <p:nvPr/>
            </p:nvSpPr>
            <p:spPr>
              <a:xfrm>
                <a:off x="817310" y="2201172"/>
                <a:ext cx="3060000" cy="30600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20" name="椭圆 19"/>
              <p:cNvSpPr>
                <a:spLocks noChangeAspect="1"/>
              </p:cNvSpPr>
              <p:nvPr/>
            </p:nvSpPr>
            <p:spPr>
              <a:xfrm>
                <a:off x="1117093" y="2500954"/>
                <a:ext cx="2460436" cy="2460437"/>
              </a:xfrm>
              <a:prstGeom prst="ellipse">
                <a:avLst/>
              </a:prstGeom>
              <a:solidFill>
                <a:schemeClr val="bg1">
                  <a:alpha val="25000"/>
                </a:schemeClr>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grpSp>
        <p:sp>
          <p:nvSpPr>
            <p:cNvPr id="18" name="Rectangle 13"/>
            <p:cNvSpPr>
              <a:spLocks noChangeArrowheads="1"/>
            </p:cNvSpPr>
            <p:nvPr/>
          </p:nvSpPr>
          <p:spPr bwMode="auto">
            <a:xfrm>
              <a:off x="1912654" y="2254379"/>
              <a:ext cx="1373031" cy="953999"/>
            </a:xfrm>
            <a:prstGeom prst="rect">
              <a:avLst/>
            </a:prstGeom>
            <a:noFill/>
            <a:ln w="9525">
              <a:noFill/>
              <a:miter lim="800000"/>
              <a:headEnd/>
              <a:tailEnd/>
            </a:ln>
            <a:effectLst/>
          </p:spPr>
          <p:txBody>
            <a:bodyPr>
              <a:spAutoFit/>
            </a:bodyPr>
            <a:lstStyle/>
            <a:p>
              <a:pPr algn="ctr" fontAlgn="auto">
                <a:spcBef>
                  <a:spcPts val="0"/>
                </a:spcBef>
                <a:spcAft>
                  <a:spcPts val="0"/>
                </a:spcAft>
                <a:defRPr/>
              </a:pPr>
              <a:r>
                <a:rPr lang="zh-CN" altLang="en-US" sz="2800" dirty="0">
                  <a:solidFill>
                    <a:schemeClr val="tx1">
                      <a:lumMod val="75000"/>
                      <a:lumOff val="25000"/>
                    </a:schemeClr>
                  </a:solidFill>
                  <a:latin typeface="微软雅黑" pitchFamily="34" charset="-122"/>
                  <a:ea typeface="微软雅黑" pitchFamily="34" charset="-122"/>
                </a:rPr>
                <a:t>三个</a:t>
              </a:r>
              <a:endParaRPr lang="en-US" altLang="zh-CN" sz="2800" dirty="0">
                <a:solidFill>
                  <a:schemeClr val="tx1">
                    <a:lumMod val="75000"/>
                    <a:lumOff val="25000"/>
                  </a:schemeClr>
                </a:solidFill>
                <a:latin typeface="微软雅黑" pitchFamily="34" charset="-122"/>
                <a:ea typeface="微软雅黑" pitchFamily="34" charset="-122"/>
              </a:endParaRPr>
            </a:p>
            <a:p>
              <a:pPr algn="ctr" fontAlgn="auto">
                <a:spcBef>
                  <a:spcPts val="0"/>
                </a:spcBef>
                <a:spcAft>
                  <a:spcPts val="0"/>
                </a:spcAft>
                <a:defRPr/>
              </a:pPr>
              <a:r>
                <a:rPr lang="zh-CN" altLang="en-US" sz="2800" dirty="0">
                  <a:solidFill>
                    <a:schemeClr val="tx1">
                      <a:lumMod val="75000"/>
                      <a:lumOff val="25000"/>
                    </a:schemeClr>
                  </a:solidFill>
                  <a:latin typeface="微软雅黑" pitchFamily="34" charset="-122"/>
                  <a:ea typeface="微软雅黑" pitchFamily="34" charset="-122"/>
                </a:rPr>
                <a:t>有没有</a:t>
              </a:r>
            </a:p>
          </p:txBody>
        </p:sp>
      </p:grpSp>
      <p:sp>
        <p:nvSpPr>
          <p:cNvPr id="6" name="矩形 5"/>
          <p:cNvSpPr/>
          <p:nvPr/>
        </p:nvSpPr>
        <p:spPr>
          <a:xfrm>
            <a:off x="3603494" y="3687074"/>
            <a:ext cx="4833727" cy="830997"/>
          </a:xfrm>
          <a:prstGeom prst="rect">
            <a:avLst/>
          </a:prstGeom>
        </p:spPr>
        <p:style>
          <a:lnRef idx="1">
            <a:schemeClr val="accent3"/>
          </a:lnRef>
          <a:fillRef idx="3">
            <a:schemeClr val="accent3"/>
          </a:fillRef>
          <a:effectRef idx="2">
            <a:schemeClr val="accent3"/>
          </a:effectRef>
          <a:fontRef idx="minor">
            <a:schemeClr val="lt1"/>
          </a:fontRef>
        </p:style>
        <p:txBody>
          <a:bodyPr wrap="square" lIns="720000" anchor="ctr">
            <a:noAutofit/>
          </a:bodyPr>
          <a:lstStyle/>
          <a:p>
            <a:r>
              <a:rPr lang="zh-CN" altLang="en-US" sz="2400" dirty="0">
                <a:solidFill>
                  <a:schemeClr val="lt1"/>
                </a:solidFill>
              </a:rPr>
              <a:t>看有没有形成风清气正的政治生态</a:t>
            </a:r>
          </a:p>
        </p:txBody>
      </p:sp>
      <p:sp>
        <p:nvSpPr>
          <p:cNvPr id="3" name="矩形 2"/>
          <p:cNvSpPr/>
          <p:nvPr/>
        </p:nvSpPr>
        <p:spPr>
          <a:xfrm>
            <a:off x="3187529" y="2580332"/>
            <a:ext cx="5249693" cy="830997"/>
          </a:xfrm>
          <a:prstGeom prst="rect">
            <a:avLst/>
          </a:prstGeom>
        </p:spPr>
        <p:style>
          <a:lnRef idx="1">
            <a:schemeClr val="accent1"/>
          </a:lnRef>
          <a:fillRef idx="3">
            <a:schemeClr val="accent1"/>
          </a:fillRef>
          <a:effectRef idx="2">
            <a:schemeClr val="accent1"/>
          </a:effectRef>
          <a:fontRef idx="minor">
            <a:schemeClr val="lt1"/>
          </a:fontRef>
        </p:style>
        <p:txBody>
          <a:bodyPr wrap="square" lIns="1152000">
            <a:spAutoFit/>
          </a:bodyPr>
          <a:lstStyle/>
          <a:p>
            <a:r>
              <a:rPr lang="zh-CN" altLang="en-US" sz="2400" dirty="0"/>
              <a:t>看中央和教育部党组的部署和要求有没有落实到位</a:t>
            </a:r>
          </a:p>
        </p:txBody>
      </p:sp>
      <p:sp>
        <p:nvSpPr>
          <p:cNvPr id="7" name="矩形 6"/>
          <p:cNvSpPr/>
          <p:nvPr/>
        </p:nvSpPr>
        <p:spPr>
          <a:xfrm>
            <a:off x="3187528" y="4794967"/>
            <a:ext cx="5249693" cy="830997"/>
          </a:xfrm>
          <a:prstGeom prst="rect">
            <a:avLst/>
          </a:prstGeom>
        </p:spPr>
        <p:style>
          <a:lnRef idx="1">
            <a:schemeClr val="accent5"/>
          </a:lnRef>
          <a:fillRef idx="3">
            <a:schemeClr val="accent5"/>
          </a:fillRef>
          <a:effectRef idx="2">
            <a:schemeClr val="accent5"/>
          </a:effectRef>
          <a:fontRef idx="minor">
            <a:schemeClr val="lt1"/>
          </a:fontRef>
        </p:style>
        <p:txBody>
          <a:bodyPr wrap="square" lIns="1116000">
            <a:spAutoFit/>
          </a:bodyPr>
          <a:lstStyle/>
          <a:p>
            <a:r>
              <a:rPr lang="zh-CN" altLang="en-US" sz="2400" dirty="0">
                <a:solidFill>
                  <a:schemeClr val="lt1"/>
                </a:solidFill>
              </a:rPr>
              <a:t>看有没有促进学校事业的科学发展、健康发展</a:t>
            </a:r>
          </a:p>
        </p:txBody>
      </p:sp>
      <p:pic>
        <p:nvPicPr>
          <p:cNvPr id="4" name="图片 3"/>
          <p:cNvPicPr>
            <a:picLocks noChangeAspect="1"/>
          </p:cNvPicPr>
          <p:nvPr/>
        </p:nvPicPr>
        <p:blipFill rotWithShape="1">
          <a:blip r:embed="rId2"/>
          <a:srcRect t="1503"/>
          <a:stretch/>
        </p:blipFill>
        <p:spPr>
          <a:xfrm>
            <a:off x="83342" y="238123"/>
            <a:ext cx="2562225" cy="936503"/>
          </a:xfrm>
          <a:prstGeom prst="rect">
            <a:avLst/>
          </a:prstGeom>
          <a:ln>
            <a:noFill/>
          </a:ln>
          <a:effectLst>
            <a:outerShdw blurRad="190500" algn="tl" rotWithShape="0">
              <a:srgbClr val="000000">
                <a:alpha val="70000"/>
              </a:srgbClr>
            </a:outerShdw>
          </a:effectLst>
        </p:spPr>
      </p:pic>
      <p:sp>
        <p:nvSpPr>
          <p:cNvPr id="5" name="文本框 4"/>
          <p:cNvSpPr txBox="1"/>
          <p:nvPr/>
        </p:nvSpPr>
        <p:spPr>
          <a:xfrm>
            <a:off x="376236" y="475543"/>
            <a:ext cx="614363" cy="461665"/>
          </a:xfrm>
          <a:prstGeom prst="rect">
            <a:avLst/>
          </a:prstGeom>
          <a:noFill/>
        </p:spPr>
        <p:txBody>
          <a:bodyPr wrap="square" rtlCol="0">
            <a:spAutoFit/>
          </a:bodyPr>
          <a:lstStyle/>
          <a:p>
            <a:r>
              <a:rPr lang="en-US" altLang="zh-CN" sz="2400" dirty="0">
                <a:solidFill>
                  <a:schemeClr val="bg1"/>
                </a:solidFill>
                <a:latin typeface="方正大黑简体" panose="03000509000000000000" pitchFamily="65" charset="-122"/>
                <a:ea typeface="方正大黑简体" panose="03000509000000000000" pitchFamily="65" charset="-122"/>
              </a:rPr>
              <a:t>1.4</a:t>
            </a:r>
            <a:endParaRPr lang="zh-CN" altLang="en-US" sz="2400" dirty="0">
              <a:solidFill>
                <a:schemeClr val="bg1"/>
              </a:solidFill>
              <a:latin typeface="方正大黑简体" panose="03000509000000000000" pitchFamily="65" charset="-122"/>
              <a:ea typeface="方正大黑简体" panose="03000509000000000000" pitchFamily="65" charset="-122"/>
            </a:endParaRPr>
          </a:p>
        </p:txBody>
      </p:sp>
      <p:sp>
        <p:nvSpPr>
          <p:cNvPr id="8" name="文本框 7"/>
          <p:cNvSpPr txBox="1"/>
          <p:nvPr/>
        </p:nvSpPr>
        <p:spPr>
          <a:xfrm>
            <a:off x="1345405" y="444765"/>
            <a:ext cx="957263" cy="523220"/>
          </a:xfrm>
          <a:prstGeom prst="rect">
            <a:avLst/>
          </a:prstGeom>
          <a:noFill/>
        </p:spPr>
        <p:txBody>
          <a:bodyPr wrap="square" rtlCol="0">
            <a:spAutoFit/>
          </a:bodyPr>
          <a:lstStyle/>
          <a:p>
            <a:r>
              <a:rPr lang="zh-CN" altLang="en-US" sz="2800" dirty="0">
                <a:solidFill>
                  <a:schemeClr val="bg1"/>
                </a:solidFill>
                <a:latin typeface="方正大黑简体" panose="03000509000000000000" pitchFamily="65" charset="-122"/>
                <a:ea typeface="方正大黑简体" panose="03000509000000000000" pitchFamily="65" charset="-122"/>
              </a:rPr>
              <a:t>标准</a:t>
            </a:r>
          </a:p>
        </p:txBody>
      </p:sp>
      <p:grpSp>
        <p:nvGrpSpPr>
          <p:cNvPr id="30" name="组合 27"/>
          <p:cNvGrpSpPr>
            <a:grpSpLocks/>
          </p:cNvGrpSpPr>
          <p:nvPr/>
        </p:nvGrpSpPr>
        <p:grpSpPr bwMode="auto">
          <a:xfrm>
            <a:off x="2396873" y="2473831"/>
            <a:ext cx="1044097" cy="1044000"/>
            <a:chOff x="2877127" y="1214423"/>
            <a:chExt cx="1043364" cy="1043369"/>
          </a:xfrm>
        </p:grpSpPr>
        <p:grpSp>
          <p:nvGrpSpPr>
            <p:cNvPr id="31" name="组合 10"/>
            <p:cNvGrpSpPr>
              <a:grpSpLocks/>
            </p:cNvGrpSpPr>
            <p:nvPr/>
          </p:nvGrpSpPr>
          <p:grpSpPr bwMode="auto">
            <a:xfrm>
              <a:off x="2877127" y="1214423"/>
              <a:ext cx="1043364" cy="1043369"/>
              <a:chOff x="1026674" y="2401342"/>
              <a:chExt cx="1159292" cy="1159299"/>
            </a:xfrm>
          </p:grpSpPr>
          <p:sp>
            <p:nvSpPr>
              <p:cNvPr id="33" name="椭圆 11"/>
              <p:cNvSpPr>
                <a:spLocks noChangeAspect="1"/>
              </p:cNvSpPr>
              <p:nvPr/>
            </p:nvSpPr>
            <p:spPr bwMode="auto">
              <a:xfrm>
                <a:off x="1026674" y="2401342"/>
                <a:ext cx="1159292" cy="1159299"/>
              </a:xfrm>
              <a:prstGeom prst="ellipse">
                <a:avLst/>
              </a:prstGeom>
              <a:solidFill>
                <a:schemeClr val="bg1"/>
              </a:solidFill>
              <a:ln>
                <a:noFill/>
              </a:ln>
              <a:extLst>
                <a:ext uri="{91240B29-F687-4F45-9708-019B960494DF}">
                  <a14:hiddenLine xmlns:a14="http://schemas.microsoft.com/office/drawing/2010/main" w="12700" algn="ctr">
                    <a:solidFill>
                      <a:srgbClr val="000000"/>
                    </a:solidFill>
                    <a:round/>
                    <a:headEnd/>
                    <a:tailEnd/>
                  </a14:hiddenLine>
                </a:ext>
              </a:ex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fontAlgn="ctr">
                  <a:buClr>
                    <a:srgbClr val="FF0000"/>
                  </a:buClr>
                  <a:buSzPct val="70000"/>
                </a:pPr>
                <a:endParaRPr lang="zh-CN" altLang="en-US" sz="2000" b="1">
                  <a:solidFill>
                    <a:schemeClr val="tx2"/>
                  </a:solidFill>
                  <a:latin typeface="Calibri" pitchFamily="34" charset="0"/>
                  <a:ea typeface="微软雅黑" pitchFamily="34" charset="-122"/>
                </a:endParaRPr>
              </a:p>
            </p:txBody>
          </p:sp>
          <p:sp>
            <p:nvSpPr>
              <p:cNvPr id="34" name="椭圆 12"/>
              <p:cNvSpPr>
                <a:spLocks noChangeAspect="1"/>
              </p:cNvSpPr>
              <p:nvPr/>
            </p:nvSpPr>
            <p:spPr bwMode="auto">
              <a:xfrm>
                <a:off x="1078296" y="2452962"/>
                <a:ext cx="1039376" cy="1039371"/>
              </a:xfrm>
              <a:prstGeom prst="ellipse">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buClr>
                    <a:srgbClr val="FF0000"/>
                  </a:buClr>
                  <a:buSzPct val="70000"/>
                </a:pPr>
                <a:endParaRPr lang="zh-CN" altLang="en-US" sz="2000" b="1">
                  <a:solidFill>
                    <a:schemeClr val="tx2"/>
                  </a:solidFill>
                  <a:ea typeface="微软雅黑" pitchFamily="34" charset="-122"/>
                </a:endParaRPr>
              </a:p>
            </p:txBody>
          </p:sp>
        </p:grpSp>
        <p:sp>
          <p:nvSpPr>
            <p:cNvPr id="32" name="Rectangle 13"/>
            <p:cNvSpPr>
              <a:spLocks noChangeArrowheads="1"/>
            </p:cNvSpPr>
            <p:nvPr/>
          </p:nvSpPr>
          <p:spPr bwMode="auto">
            <a:xfrm>
              <a:off x="2958591" y="1493952"/>
              <a:ext cx="892476" cy="461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r>
                <a:rPr lang="zh-CN" altLang="en-US" sz="2400" b="1" dirty="0">
                  <a:solidFill>
                    <a:schemeClr val="bg1"/>
                  </a:solidFill>
                  <a:latin typeface="微软雅黑" pitchFamily="34" charset="-122"/>
                  <a:ea typeface="微软雅黑" pitchFamily="34" charset="-122"/>
                </a:rPr>
                <a:t>一是</a:t>
              </a:r>
            </a:p>
          </p:txBody>
        </p:sp>
      </p:grpSp>
      <p:grpSp>
        <p:nvGrpSpPr>
          <p:cNvPr id="45" name="组合 27"/>
          <p:cNvGrpSpPr>
            <a:grpSpLocks/>
          </p:cNvGrpSpPr>
          <p:nvPr/>
        </p:nvGrpSpPr>
        <p:grpSpPr bwMode="auto">
          <a:xfrm>
            <a:off x="2912949" y="3583260"/>
            <a:ext cx="1044097" cy="1044000"/>
            <a:chOff x="2877127" y="1214423"/>
            <a:chExt cx="1043364" cy="1043369"/>
          </a:xfrm>
        </p:grpSpPr>
        <p:grpSp>
          <p:nvGrpSpPr>
            <p:cNvPr id="46" name="组合 10"/>
            <p:cNvGrpSpPr>
              <a:grpSpLocks/>
            </p:cNvGrpSpPr>
            <p:nvPr/>
          </p:nvGrpSpPr>
          <p:grpSpPr bwMode="auto">
            <a:xfrm>
              <a:off x="2877127" y="1214423"/>
              <a:ext cx="1043364" cy="1043369"/>
              <a:chOff x="1026674" y="2401342"/>
              <a:chExt cx="1159292" cy="1159299"/>
            </a:xfrm>
          </p:grpSpPr>
          <p:sp>
            <p:nvSpPr>
              <p:cNvPr id="48" name="椭圆 11"/>
              <p:cNvSpPr>
                <a:spLocks noChangeAspect="1"/>
              </p:cNvSpPr>
              <p:nvPr/>
            </p:nvSpPr>
            <p:spPr bwMode="auto">
              <a:xfrm>
                <a:off x="1026674" y="2401342"/>
                <a:ext cx="1159292" cy="1159299"/>
              </a:xfrm>
              <a:prstGeom prst="ellipse">
                <a:avLst/>
              </a:prstGeom>
              <a:solidFill>
                <a:schemeClr val="bg1"/>
              </a:solidFill>
              <a:ln>
                <a:noFill/>
              </a:ln>
              <a:extLst>
                <a:ext uri="{91240B29-F687-4F45-9708-019B960494DF}">
                  <a14:hiddenLine xmlns:a14="http://schemas.microsoft.com/office/drawing/2010/main" w="12700" algn="ctr">
                    <a:solidFill>
                      <a:srgbClr val="000000"/>
                    </a:solidFill>
                    <a:round/>
                    <a:headEnd/>
                    <a:tailEnd/>
                  </a14:hiddenLine>
                </a:ext>
              </a:ex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fontAlgn="ctr">
                  <a:buClr>
                    <a:srgbClr val="FF0000"/>
                  </a:buClr>
                  <a:buSzPct val="70000"/>
                </a:pPr>
                <a:endParaRPr lang="zh-CN" altLang="en-US" sz="2000" b="1">
                  <a:solidFill>
                    <a:schemeClr val="tx2"/>
                  </a:solidFill>
                  <a:latin typeface="Calibri" pitchFamily="34" charset="0"/>
                  <a:ea typeface="微软雅黑" pitchFamily="34" charset="-122"/>
                </a:endParaRPr>
              </a:p>
            </p:txBody>
          </p:sp>
          <p:sp>
            <p:nvSpPr>
              <p:cNvPr id="49" name="椭圆 12"/>
              <p:cNvSpPr>
                <a:spLocks noChangeAspect="1"/>
              </p:cNvSpPr>
              <p:nvPr/>
            </p:nvSpPr>
            <p:spPr bwMode="auto">
              <a:xfrm>
                <a:off x="1078296" y="2452962"/>
                <a:ext cx="1039376" cy="1039371"/>
              </a:xfrm>
              <a:prstGeom prst="ellipse">
                <a:avLst/>
              </a:prstGeom>
              <a:ln>
                <a:headEnd/>
                <a:tailEnd/>
              </a:ln>
            </p:spPr>
            <p:style>
              <a:lnRef idx="1">
                <a:schemeClr val="accent3"/>
              </a:lnRef>
              <a:fillRef idx="3">
                <a:schemeClr val="accent3"/>
              </a:fillRef>
              <a:effectRef idx="2">
                <a:schemeClr val="accent3"/>
              </a:effectRef>
              <a:fontRef idx="minor">
                <a:schemeClr val="lt1"/>
              </a:fontRef>
            </p:style>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buClr>
                    <a:srgbClr val="FF0000"/>
                  </a:buClr>
                  <a:buSzPct val="70000"/>
                </a:pPr>
                <a:endParaRPr lang="zh-CN" altLang="en-US" sz="2000" b="1">
                  <a:solidFill>
                    <a:schemeClr val="tx2"/>
                  </a:solidFill>
                  <a:ea typeface="微软雅黑" pitchFamily="34" charset="-122"/>
                </a:endParaRPr>
              </a:p>
            </p:txBody>
          </p:sp>
        </p:grpSp>
        <p:sp>
          <p:nvSpPr>
            <p:cNvPr id="47" name="Rectangle 13"/>
            <p:cNvSpPr>
              <a:spLocks noChangeArrowheads="1"/>
            </p:cNvSpPr>
            <p:nvPr/>
          </p:nvSpPr>
          <p:spPr bwMode="auto">
            <a:xfrm>
              <a:off x="2958591" y="1493952"/>
              <a:ext cx="892476" cy="461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r>
                <a:rPr lang="zh-CN" altLang="en-US" sz="2400" b="1" dirty="0">
                  <a:solidFill>
                    <a:schemeClr val="bg1"/>
                  </a:solidFill>
                  <a:latin typeface="微软雅黑" pitchFamily="34" charset="-122"/>
                  <a:ea typeface="微软雅黑" pitchFamily="34" charset="-122"/>
                </a:rPr>
                <a:t>二是</a:t>
              </a:r>
            </a:p>
          </p:txBody>
        </p:sp>
      </p:grpSp>
      <p:grpSp>
        <p:nvGrpSpPr>
          <p:cNvPr id="50" name="组合 27"/>
          <p:cNvGrpSpPr>
            <a:grpSpLocks/>
          </p:cNvGrpSpPr>
          <p:nvPr/>
        </p:nvGrpSpPr>
        <p:grpSpPr bwMode="auto">
          <a:xfrm>
            <a:off x="2389364" y="4688466"/>
            <a:ext cx="1044097" cy="1044000"/>
            <a:chOff x="2877127" y="1214423"/>
            <a:chExt cx="1043364" cy="1043369"/>
          </a:xfrm>
        </p:grpSpPr>
        <p:grpSp>
          <p:nvGrpSpPr>
            <p:cNvPr id="51" name="组合 10"/>
            <p:cNvGrpSpPr>
              <a:grpSpLocks/>
            </p:cNvGrpSpPr>
            <p:nvPr/>
          </p:nvGrpSpPr>
          <p:grpSpPr bwMode="auto">
            <a:xfrm>
              <a:off x="2877127" y="1214423"/>
              <a:ext cx="1043364" cy="1043369"/>
              <a:chOff x="1026674" y="2401342"/>
              <a:chExt cx="1159292" cy="1159299"/>
            </a:xfrm>
          </p:grpSpPr>
          <p:sp>
            <p:nvSpPr>
              <p:cNvPr id="53" name="椭圆 11"/>
              <p:cNvSpPr>
                <a:spLocks noChangeAspect="1"/>
              </p:cNvSpPr>
              <p:nvPr/>
            </p:nvSpPr>
            <p:spPr bwMode="auto">
              <a:xfrm>
                <a:off x="1026674" y="2401342"/>
                <a:ext cx="1159292" cy="1159299"/>
              </a:xfrm>
              <a:prstGeom prst="ellipse">
                <a:avLst/>
              </a:prstGeom>
              <a:solidFill>
                <a:schemeClr val="bg1"/>
              </a:solidFill>
              <a:ln>
                <a:noFill/>
              </a:ln>
              <a:extLst>
                <a:ext uri="{91240B29-F687-4F45-9708-019B960494DF}">
                  <a14:hiddenLine xmlns:a14="http://schemas.microsoft.com/office/drawing/2010/main" w="12700" algn="ctr">
                    <a:solidFill>
                      <a:srgbClr val="000000"/>
                    </a:solidFill>
                    <a:round/>
                    <a:headEnd/>
                    <a:tailEnd/>
                  </a14:hiddenLine>
                </a:ext>
              </a:ex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fontAlgn="ctr">
                  <a:buClr>
                    <a:srgbClr val="FF0000"/>
                  </a:buClr>
                  <a:buSzPct val="70000"/>
                </a:pPr>
                <a:endParaRPr lang="zh-CN" altLang="en-US" sz="2000" b="1">
                  <a:solidFill>
                    <a:schemeClr val="tx2"/>
                  </a:solidFill>
                  <a:latin typeface="Calibri" pitchFamily="34" charset="0"/>
                  <a:ea typeface="微软雅黑" pitchFamily="34" charset="-122"/>
                </a:endParaRPr>
              </a:p>
            </p:txBody>
          </p:sp>
          <p:sp>
            <p:nvSpPr>
              <p:cNvPr id="54" name="椭圆 12"/>
              <p:cNvSpPr>
                <a:spLocks noChangeAspect="1"/>
              </p:cNvSpPr>
              <p:nvPr/>
            </p:nvSpPr>
            <p:spPr bwMode="auto">
              <a:xfrm>
                <a:off x="1078296" y="2452962"/>
                <a:ext cx="1039376" cy="1039371"/>
              </a:xfrm>
              <a:prstGeom prst="ellipse">
                <a:avLst/>
              </a:prstGeom>
              <a:ln>
                <a:headEnd/>
                <a:tailEnd/>
              </a:ln>
            </p:spPr>
            <p:style>
              <a:lnRef idx="1">
                <a:schemeClr val="accent5"/>
              </a:lnRef>
              <a:fillRef idx="3">
                <a:schemeClr val="accent5"/>
              </a:fillRef>
              <a:effectRef idx="2">
                <a:schemeClr val="accent5"/>
              </a:effectRef>
              <a:fontRef idx="minor">
                <a:schemeClr val="lt1"/>
              </a:fontRef>
            </p:style>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buClr>
                    <a:srgbClr val="FF0000"/>
                  </a:buClr>
                  <a:buSzPct val="70000"/>
                </a:pPr>
                <a:endParaRPr lang="zh-CN" altLang="en-US" sz="2000" b="1">
                  <a:solidFill>
                    <a:schemeClr val="tx2"/>
                  </a:solidFill>
                  <a:ea typeface="微软雅黑" pitchFamily="34" charset="-122"/>
                </a:endParaRPr>
              </a:p>
            </p:txBody>
          </p:sp>
        </p:grpSp>
        <p:sp>
          <p:nvSpPr>
            <p:cNvPr id="52" name="Rectangle 13"/>
            <p:cNvSpPr>
              <a:spLocks noChangeArrowheads="1"/>
            </p:cNvSpPr>
            <p:nvPr/>
          </p:nvSpPr>
          <p:spPr bwMode="auto">
            <a:xfrm>
              <a:off x="2958591" y="1493952"/>
              <a:ext cx="892476" cy="461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r>
                <a:rPr lang="zh-CN" altLang="en-US" sz="2400" b="1" dirty="0">
                  <a:solidFill>
                    <a:schemeClr val="bg1"/>
                  </a:solidFill>
                  <a:latin typeface="微软雅黑" pitchFamily="34" charset="-122"/>
                  <a:ea typeface="微软雅黑" pitchFamily="34" charset="-122"/>
                </a:rPr>
                <a:t>三是</a:t>
              </a:r>
            </a:p>
          </p:txBody>
        </p:sp>
      </p:grpSp>
      <p:sp>
        <p:nvSpPr>
          <p:cNvPr id="9" name="矩形 8"/>
          <p:cNvSpPr/>
          <p:nvPr/>
        </p:nvSpPr>
        <p:spPr>
          <a:xfrm>
            <a:off x="310686" y="1274110"/>
            <a:ext cx="8522628" cy="934358"/>
          </a:xfrm>
          <a:prstGeom prst="rect">
            <a:avLst/>
          </a:prstGeom>
        </p:spPr>
        <p:txBody>
          <a:bodyPr wrap="square">
            <a:spAutoFit/>
          </a:bodyPr>
          <a:lstStyle/>
          <a:p>
            <a:pPr>
              <a:lnSpc>
                <a:spcPct val="114000"/>
              </a:lnSpc>
            </a:pPr>
            <a:r>
              <a:rPr lang="zh-CN" altLang="en-US" sz="2400" dirty="0"/>
              <a:t>我们要把主体责任落实到位，怎么样才能算到位，总的评价标准应该是看“三个有没有”：</a:t>
            </a:r>
          </a:p>
        </p:txBody>
      </p:sp>
    </p:spTree>
    <p:extLst>
      <p:ext uri="{BB962C8B-B14F-4D97-AF65-F5344CB8AC3E}">
        <p14:creationId xmlns:p14="http://schemas.microsoft.com/office/powerpoint/2010/main" val="12399751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2"/>
          <a:srcRect t="1503"/>
          <a:stretch/>
        </p:blipFill>
        <p:spPr>
          <a:xfrm>
            <a:off x="83342" y="238123"/>
            <a:ext cx="2562225" cy="936503"/>
          </a:xfrm>
          <a:prstGeom prst="rect">
            <a:avLst/>
          </a:prstGeom>
          <a:ln>
            <a:noFill/>
          </a:ln>
          <a:effectLst>
            <a:outerShdw blurRad="190500" algn="tl" rotWithShape="0">
              <a:srgbClr val="000000">
                <a:alpha val="70000"/>
              </a:srgbClr>
            </a:outerShdw>
          </a:effectLst>
        </p:spPr>
      </p:pic>
      <p:sp>
        <p:nvSpPr>
          <p:cNvPr id="5" name="文本框 4"/>
          <p:cNvSpPr txBox="1"/>
          <p:nvPr/>
        </p:nvSpPr>
        <p:spPr>
          <a:xfrm>
            <a:off x="376236" y="475543"/>
            <a:ext cx="614363" cy="461665"/>
          </a:xfrm>
          <a:prstGeom prst="rect">
            <a:avLst/>
          </a:prstGeom>
          <a:noFill/>
        </p:spPr>
        <p:txBody>
          <a:bodyPr wrap="square" rtlCol="0">
            <a:spAutoFit/>
          </a:bodyPr>
          <a:lstStyle/>
          <a:p>
            <a:r>
              <a:rPr lang="en-US" altLang="zh-CN" sz="2400" dirty="0">
                <a:solidFill>
                  <a:schemeClr val="bg1"/>
                </a:solidFill>
                <a:latin typeface="方正大黑简体" panose="03000509000000000000" pitchFamily="65" charset="-122"/>
                <a:ea typeface="方正大黑简体" panose="03000509000000000000" pitchFamily="65" charset="-122"/>
              </a:rPr>
              <a:t>1.4</a:t>
            </a:r>
            <a:endParaRPr lang="zh-CN" altLang="en-US" sz="2400" dirty="0">
              <a:solidFill>
                <a:schemeClr val="bg1"/>
              </a:solidFill>
              <a:latin typeface="方正大黑简体" panose="03000509000000000000" pitchFamily="65" charset="-122"/>
              <a:ea typeface="方正大黑简体" panose="03000509000000000000" pitchFamily="65" charset="-122"/>
            </a:endParaRPr>
          </a:p>
        </p:txBody>
      </p:sp>
      <p:sp>
        <p:nvSpPr>
          <p:cNvPr id="8" name="文本框 7"/>
          <p:cNvSpPr txBox="1"/>
          <p:nvPr/>
        </p:nvSpPr>
        <p:spPr>
          <a:xfrm>
            <a:off x="1345405" y="444765"/>
            <a:ext cx="957263" cy="523220"/>
          </a:xfrm>
          <a:prstGeom prst="rect">
            <a:avLst/>
          </a:prstGeom>
          <a:noFill/>
        </p:spPr>
        <p:txBody>
          <a:bodyPr wrap="square" rtlCol="0">
            <a:spAutoFit/>
          </a:bodyPr>
          <a:lstStyle/>
          <a:p>
            <a:r>
              <a:rPr lang="zh-CN" altLang="en-US" sz="2800" dirty="0">
                <a:solidFill>
                  <a:schemeClr val="bg1"/>
                </a:solidFill>
                <a:latin typeface="方正大黑简体" panose="03000509000000000000" pitchFamily="65" charset="-122"/>
                <a:ea typeface="方正大黑简体" panose="03000509000000000000" pitchFamily="65" charset="-122"/>
              </a:rPr>
              <a:t>标准</a:t>
            </a:r>
          </a:p>
        </p:txBody>
      </p:sp>
      <p:sp>
        <p:nvSpPr>
          <p:cNvPr id="9" name="矩形 8"/>
          <p:cNvSpPr/>
          <p:nvPr/>
        </p:nvSpPr>
        <p:spPr>
          <a:xfrm>
            <a:off x="3019424" y="1411332"/>
            <a:ext cx="5915025" cy="4035335"/>
          </a:xfrm>
          <a:prstGeom prst="rect">
            <a:avLst/>
          </a:prstGeom>
        </p:spPr>
        <p:txBody>
          <a:bodyPr wrap="square">
            <a:spAutoFit/>
          </a:bodyPr>
          <a:lstStyle/>
          <a:p>
            <a:pPr marL="342900" indent="-342900">
              <a:lnSpc>
                <a:spcPct val="114000"/>
              </a:lnSpc>
              <a:spcBef>
                <a:spcPts val="600"/>
              </a:spcBef>
              <a:spcAft>
                <a:spcPts val="600"/>
              </a:spcAft>
              <a:buClr>
                <a:srgbClr val="FF0000"/>
              </a:buClr>
              <a:buFont typeface="Wingdings" panose="05000000000000000000" pitchFamily="2" charset="2"/>
              <a:buChar char="p"/>
            </a:pPr>
            <a:r>
              <a:rPr lang="zh-CN" altLang="en-US" sz="2400" dirty="0"/>
              <a:t>对于党的建设工作，我们常讲围绕中心抓党建，抓好党建促发展，就是要解决好“两张皮”的问题</a:t>
            </a:r>
            <a:r>
              <a:rPr lang="en-US" altLang="zh-CN" sz="2400" dirty="0"/>
              <a:t>.</a:t>
            </a:r>
          </a:p>
          <a:p>
            <a:pPr marL="342900" indent="-342900">
              <a:lnSpc>
                <a:spcPct val="114000"/>
              </a:lnSpc>
              <a:spcBef>
                <a:spcPts val="600"/>
              </a:spcBef>
              <a:spcAft>
                <a:spcPts val="600"/>
              </a:spcAft>
              <a:buClr>
                <a:srgbClr val="FF0000"/>
              </a:buClr>
              <a:buFont typeface="Wingdings" panose="05000000000000000000" pitchFamily="2" charset="2"/>
              <a:buChar char="p"/>
            </a:pPr>
            <a:r>
              <a:rPr lang="zh-CN" altLang="en-US" sz="2400" dirty="0"/>
              <a:t>我们各级党组织，各级班子都要清醒地认识到，党建工作与学科建设、科学研究、人才培养工作一样，都是学校的中心工作，抓好党建不仅是政绩，而且是最大的政绩，否则，加强党的领导，贯彻党的教育方针无从谈起。</a:t>
            </a:r>
          </a:p>
        </p:txBody>
      </p:sp>
      <p:sp>
        <p:nvSpPr>
          <p:cNvPr id="29" name="矩形 28"/>
          <p:cNvSpPr/>
          <p:nvPr/>
        </p:nvSpPr>
        <p:spPr>
          <a:xfrm>
            <a:off x="2938461" y="444765"/>
            <a:ext cx="2348720" cy="523220"/>
          </a:xfrm>
          <a:prstGeom prst="rect">
            <a:avLst/>
          </a:prstGeom>
        </p:spPr>
        <p:txBody>
          <a:bodyPr wrap="none">
            <a:spAutoFit/>
          </a:bodyPr>
          <a:lstStyle/>
          <a:p>
            <a:r>
              <a:rPr lang="zh-CN" altLang="en-US" sz="2800" b="1" dirty="0">
                <a:latin typeface="方正北魏楷书简体" panose="03000509000000000000" pitchFamily="65" charset="-122"/>
                <a:ea typeface="方正北魏楷书简体" panose="03000509000000000000" pitchFamily="65" charset="-122"/>
              </a:rPr>
              <a:t>一是认识到位</a:t>
            </a: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8604" y="1789111"/>
            <a:ext cx="2459833" cy="3279777"/>
          </a:xfrm>
          <a:prstGeom prst="rect">
            <a:avLst/>
          </a:prstGeom>
        </p:spPr>
      </p:pic>
    </p:spTree>
    <p:extLst>
      <p:ext uri="{BB962C8B-B14F-4D97-AF65-F5344CB8AC3E}">
        <p14:creationId xmlns:p14="http://schemas.microsoft.com/office/powerpoint/2010/main" val="21943340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71462" y="846862"/>
            <a:ext cx="8601075" cy="1776384"/>
          </a:xfrm>
          <a:prstGeom prst="rect">
            <a:avLst/>
          </a:prstGeom>
        </p:spPr>
        <p:txBody>
          <a:bodyPr wrap="square">
            <a:spAutoFit/>
          </a:bodyPr>
          <a:lstStyle/>
          <a:p>
            <a:pPr marL="342900" indent="-342900">
              <a:lnSpc>
                <a:spcPct val="114000"/>
              </a:lnSpc>
              <a:spcBef>
                <a:spcPts val="600"/>
              </a:spcBef>
              <a:spcAft>
                <a:spcPts val="600"/>
              </a:spcAft>
              <a:buClr>
                <a:srgbClr val="FF0000"/>
              </a:buClr>
              <a:buFont typeface="Wingdings" panose="05000000000000000000" pitchFamily="2" charset="2"/>
              <a:buChar char="p"/>
            </a:pPr>
            <a:r>
              <a:rPr lang="en-US" altLang="zh-CN" sz="2400" dirty="0"/>
              <a:t>2010</a:t>
            </a:r>
            <a:r>
              <a:rPr lang="zh-CN" altLang="en-US" sz="2400" dirty="0"/>
              <a:t>年中央颁布的</a:t>
            </a:r>
            <a:r>
              <a:rPr lang="en-US" altLang="zh-CN" sz="2400" dirty="0"/>
              <a:t>《</a:t>
            </a:r>
            <a:r>
              <a:rPr lang="zh-CN" altLang="en-US" sz="2400" dirty="0"/>
              <a:t>中国共产党普通高等学校基层党组织工作条例</a:t>
            </a:r>
            <a:r>
              <a:rPr lang="en-US" altLang="zh-CN" sz="2400" dirty="0"/>
              <a:t>》</a:t>
            </a:r>
            <a:r>
              <a:rPr lang="zh-CN" altLang="en-US" sz="2400" dirty="0"/>
              <a:t>中，对院（系）党组织的政治核心地位做了界定，学校党委、学院党委都是全面从严治党的责任主体，必须明确五个方面的责任：</a:t>
            </a:r>
            <a:endParaRPr lang="en-US" altLang="zh-CN" sz="2400" dirty="0"/>
          </a:p>
        </p:txBody>
      </p:sp>
      <p:graphicFrame>
        <p:nvGraphicFramePr>
          <p:cNvPr id="2" name="图示 1"/>
          <p:cNvGraphicFramePr/>
          <p:nvPr>
            <p:extLst>
              <p:ext uri="{D42A27DB-BD31-4B8C-83A1-F6EECF244321}">
                <p14:modId xmlns:p14="http://schemas.microsoft.com/office/powerpoint/2010/main" val="2369325419"/>
              </p:ext>
            </p:extLst>
          </p:nvPr>
        </p:nvGraphicFramePr>
        <p:xfrm>
          <a:off x="1523999" y="3044258"/>
          <a:ext cx="6096000" cy="26701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3097345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 25"/>
          <p:cNvPicPr>
            <a:picLocks noChangeAspect="1"/>
          </p:cNvPicPr>
          <p:nvPr/>
        </p:nvPicPr>
        <p:blipFill>
          <a:blip r:embed="rId2"/>
          <a:stretch>
            <a:fillRect/>
          </a:stretch>
        </p:blipFill>
        <p:spPr>
          <a:xfrm>
            <a:off x="352423" y="1534138"/>
            <a:ext cx="8439149" cy="1542422"/>
          </a:xfrm>
          <a:prstGeom prst="rect">
            <a:avLst/>
          </a:prstGeom>
        </p:spPr>
      </p:pic>
      <p:pic>
        <p:nvPicPr>
          <p:cNvPr id="25" name="图片 24"/>
          <p:cNvPicPr>
            <a:picLocks noChangeAspect="1"/>
          </p:cNvPicPr>
          <p:nvPr/>
        </p:nvPicPr>
        <p:blipFill>
          <a:blip r:embed="rId2"/>
          <a:stretch>
            <a:fillRect/>
          </a:stretch>
        </p:blipFill>
        <p:spPr>
          <a:xfrm>
            <a:off x="352424" y="3153539"/>
            <a:ext cx="8439149" cy="1542422"/>
          </a:xfrm>
          <a:prstGeom prst="rect">
            <a:avLst/>
          </a:prstGeom>
        </p:spPr>
      </p:pic>
      <p:sp>
        <p:nvSpPr>
          <p:cNvPr id="2" name="文本框 1"/>
          <p:cNvSpPr txBox="1"/>
          <p:nvPr/>
        </p:nvSpPr>
        <p:spPr>
          <a:xfrm>
            <a:off x="3305175" y="371475"/>
            <a:ext cx="2533650" cy="707886"/>
          </a:xfrm>
          <a:prstGeom prst="rect">
            <a:avLst/>
          </a:prstGeom>
          <a:noFill/>
        </p:spPr>
        <p:txBody>
          <a:bodyPr wrap="square" rtlCol="0">
            <a:spAutoFit/>
          </a:bodyPr>
          <a:lstStyle/>
          <a:p>
            <a:pPr algn="ctr"/>
            <a:r>
              <a:rPr lang="zh-CN" altLang="en-US" sz="4000" dirty="0">
                <a:solidFill>
                  <a:schemeClr val="bg1"/>
                </a:solidFill>
                <a:latin typeface="方正粗宋简体" panose="03000509000000000000" pitchFamily="65" charset="-122"/>
                <a:ea typeface="方正粗宋简体" panose="03000509000000000000" pitchFamily="65" charset="-122"/>
              </a:rPr>
              <a:t>目  录</a:t>
            </a:r>
          </a:p>
        </p:txBody>
      </p:sp>
      <p:sp>
        <p:nvSpPr>
          <p:cNvPr id="16" name="文本框 15"/>
          <p:cNvSpPr txBox="1"/>
          <p:nvPr/>
        </p:nvSpPr>
        <p:spPr>
          <a:xfrm>
            <a:off x="1252537" y="2410189"/>
            <a:ext cx="6638925" cy="523220"/>
          </a:xfrm>
          <a:prstGeom prst="rect">
            <a:avLst/>
          </a:prstGeom>
          <a:noFill/>
        </p:spPr>
        <p:txBody>
          <a:bodyPr wrap="square" rtlCol="0">
            <a:spAutoFit/>
          </a:bodyPr>
          <a:lstStyle/>
          <a:p>
            <a:pPr algn="ctr"/>
            <a:r>
              <a:rPr lang="zh-CN" altLang="en-US" sz="2800" b="1" dirty="0">
                <a:solidFill>
                  <a:schemeClr val="bg1"/>
                </a:solidFill>
                <a:latin typeface="黑体" panose="02010609060101010101" pitchFamily="49" charset="-122"/>
                <a:ea typeface="黑体" panose="02010609060101010101" pitchFamily="49" charset="-122"/>
              </a:rPr>
              <a:t>加强党的领导，推进全面从严治党</a:t>
            </a:r>
          </a:p>
        </p:txBody>
      </p:sp>
      <p:sp>
        <p:nvSpPr>
          <p:cNvPr id="18" name="矩形 17"/>
          <p:cNvSpPr/>
          <p:nvPr/>
        </p:nvSpPr>
        <p:spPr>
          <a:xfrm>
            <a:off x="1592475" y="1748435"/>
            <a:ext cx="595035" cy="584775"/>
          </a:xfrm>
          <a:prstGeom prst="rect">
            <a:avLst/>
          </a:prstGeom>
        </p:spPr>
        <p:txBody>
          <a:bodyPr wrap="none">
            <a:spAutoFit/>
          </a:bodyPr>
          <a:lstStyle/>
          <a:p>
            <a:r>
              <a:rPr lang="zh-CN" altLang="en-US" sz="3200" b="1" dirty="0">
                <a:solidFill>
                  <a:schemeClr val="bg1"/>
                </a:solidFill>
                <a:latin typeface="微软雅黑" panose="020B0503020204020204" pitchFamily="34" charset="-122"/>
                <a:ea typeface="微软雅黑" panose="020B0503020204020204" pitchFamily="34" charset="-122"/>
              </a:rPr>
              <a:t>一</a:t>
            </a:r>
            <a:endParaRPr lang="zh-CN" altLang="en-US" sz="3200" dirty="0"/>
          </a:p>
        </p:txBody>
      </p:sp>
      <p:sp>
        <p:nvSpPr>
          <p:cNvPr id="20" name="文本框 19"/>
          <p:cNvSpPr txBox="1"/>
          <p:nvPr/>
        </p:nvSpPr>
        <p:spPr>
          <a:xfrm>
            <a:off x="866774" y="4029590"/>
            <a:ext cx="7410450" cy="523220"/>
          </a:xfrm>
          <a:prstGeom prst="rect">
            <a:avLst/>
          </a:prstGeom>
          <a:noFill/>
        </p:spPr>
        <p:txBody>
          <a:bodyPr wrap="square" rtlCol="0">
            <a:spAutoFit/>
          </a:bodyPr>
          <a:lstStyle/>
          <a:p>
            <a:pPr algn="ctr"/>
            <a:r>
              <a:rPr lang="zh-CN" altLang="en-US" sz="2800" b="1" dirty="0">
                <a:solidFill>
                  <a:schemeClr val="bg1"/>
                </a:solidFill>
                <a:latin typeface="黑体" panose="02010609060101010101" pitchFamily="49" charset="-122"/>
                <a:ea typeface="黑体" panose="02010609060101010101" pitchFamily="49" charset="-122"/>
              </a:rPr>
              <a:t>开展“两学一做”，推进思想建党落地生根</a:t>
            </a:r>
          </a:p>
        </p:txBody>
      </p:sp>
      <p:sp>
        <p:nvSpPr>
          <p:cNvPr id="21" name="矩形 20"/>
          <p:cNvSpPr/>
          <p:nvPr/>
        </p:nvSpPr>
        <p:spPr>
          <a:xfrm>
            <a:off x="1592474" y="3367836"/>
            <a:ext cx="595035" cy="584775"/>
          </a:xfrm>
          <a:prstGeom prst="rect">
            <a:avLst/>
          </a:prstGeom>
        </p:spPr>
        <p:txBody>
          <a:bodyPr wrap="none">
            <a:spAutoFit/>
          </a:bodyPr>
          <a:lstStyle/>
          <a:p>
            <a:r>
              <a:rPr lang="zh-CN" altLang="en-US" sz="3200" b="1" dirty="0">
                <a:solidFill>
                  <a:schemeClr val="bg1"/>
                </a:solidFill>
                <a:latin typeface="微软雅黑" panose="020B0503020204020204" pitchFamily="34" charset="-122"/>
                <a:ea typeface="微软雅黑" panose="020B0503020204020204" pitchFamily="34" charset="-122"/>
              </a:rPr>
              <a:t>二</a:t>
            </a:r>
          </a:p>
        </p:txBody>
      </p:sp>
      <p:pic>
        <p:nvPicPr>
          <p:cNvPr id="22" name="图片 21"/>
          <p:cNvPicPr>
            <a:picLocks noChangeAspect="1"/>
          </p:cNvPicPr>
          <p:nvPr/>
        </p:nvPicPr>
        <p:blipFill>
          <a:blip r:embed="rId2"/>
          <a:stretch>
            <a:fillRect/>
          </a:stretch>
        </p:blipFill>
        <p:spPr>
          <a:xfrm>
            <a:off x="352425" y="4767107"/>
            <a:ext cx="8439149" cy="1542422"/>
          </a:xfrm>
          <a:prstGeom prst="rect">
            <a:avLst/>
          </a:prstGeom>
        </p:spPr>
      </p:pic>
      <p:sp>
        <p:nvSpPr>
          <p:cNvPr id="23" name="文本框 22"/>
          <p:cNvSpPr txBox="1"/>
          <p:nvPr/>
        </p:nvSpPr>
        <p:spPr>
          <a:xfrm>
            <a:off x="352425" y="5648991"/>
            <a:ext cx="8439150" cy="523220"/>
          </a:xfrm>
          <a:prstGeom prst="rect">
            <a:avLst/>
          </a:prstGeom>
          <a:noFill/>
        </p:spPr>
        <p:txBody>
          <a:bodyPr wrap="square" rtlCol="0">
            <a:spAutoFit/>
          </a:bodyPr>
          <a:lstStyle/>
          <a:p>
            <a:pPr algn="ctr"/>
            <a:r>
              <a:rPr lang="zh-CN" altLang="en-US" sz="2800" b="1" dirty="0">
                <a:solidFill>
                  <a:schemeClr val="bg1"/>
                </a:solidFill>
                <a:latin typeface="黑体" panose="02010609060101010101" pitchFamily="49" charset="-122"/>
                <a:ea typeface="黑体" panose="02010609060101010101" pitchFamily="49" charset="-122"/>
              </a:rPr>
              <a:t>专题</a:t>
            </a:r>
            <a:r>
              <a:rPr lang="zh-CN" altLang="en-US" sz="2800" b="1">
                <a:solidFill>
                  <a:schemeClr val="bg1"/>
                </a:solidFill>
                <a:latin typeface="黑体" panose="02010609060101010101" pitchFamily="49" charset="-122"/>
                <a:ea typeface="黑体" panose="02010609060101010101" pitchFamily="49" charset="-122"/>
              </a:rPr>
              <a:t>学习研讨：坚定</a:t>
            </a:r>
            <a:r>
              <a:rPr lang="zh-CN" altLang="en-US" sz="2800" b="1" dirty="0">
                <a:solidFill>
                  <a:schemeClr val="bg1"/>
                </a:solidFill>
                <a:latin typeface="黑体" panose="02010609060101010101" pitchFamily="49" charset="-122"/>
                <a:ea typeface="黑体" panose="02010609060101010101" pitchFamily="49" charset="-122"/>
              </a:rPr>
              <a:t>理想信念，明确政治方向</a:t>
            </a:r>
          </a:p>
        </p:txBody>
      </p:sp>
      <p:sp>
        <p:nvSpPr>
          <p:cNvPr id="24" name="矩形 23"/>
          <p:cNvSpPr/>
          <p:nvPr/>
        </p:nvSpPr>
        <p:spPr>
          <a:xfrm>
            <a:off x="1592476" y="4987237"/>
            <a:ext cx="595035" cy="584775"/>
          </a:xfrm>
          <a:prstGeom prst="rect">
            <a:avLst/>
          </a:prstGeom>
        </p:spPr>
        <p:txBody>
          <a:bodyPr wrap="none">
            <a:spAutoFit/>
          </a:bodyPr>
          <a:lstStyle/>
          <a:p>
            <a:r>
              <a:rPr lang="zh-CN" altLang="en-US" sz="3200" b="1" dirty="0">
                <a:solidFill>
                  <a:schemeClr val="bg1"/>
                </a:solidFill>
                <a:latin typeface="微软雅黑" panose="020B0503020204020204" pitchFamily="34" charset="-122"/>
                <a:ea typeface="微软雅黑" panose="020B0503020204020204" pitchFamily="34" charset="-122"/>
              </a:rPr>
              <a:t>三</a:t>
            </a:r>
            <a:endParaRPr lang="zh-CN" altLang="en-US" sz="3200" dirty="0"/>
          </a:p>
        </p:txBody>
      </p:sp>
    </p:spTree>
    <p:extLst>
      <p:ext uri="{BB962C8B-B14F-4D97-AF65-F5344CB8AC3E}">
        <p14:creationId xmlns:p14="http://schemas.microsoft.com/office/powerpoint/2010/main" val="554859174"/>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1+#ppt_w/2"/>
                                          </p:val>
                                        </p:tav>
                                        <p:tav tm="100000">
                                          <p:val>
                                            <p:strVal val="#ppt_x"/>
                                          </p:val>
                                        </p:tav>
                                      </p:tavLst>
                                    </p:anim>
                                    <p:anim calcmode="lin" valueType="num">
                                      <p:cBhvr additive="base">
                                        <p:cTn id="8" dur="500" fill="hold"/>
                                        <p:tgtEl>
                                          <p:spTgt spid="26"/>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1+#ppt_w/2"/>
                                          </p:val>
                                        </p:tav>
                                        <p:tav tm="100000">
                                          <p:val>
                                            <p:strVal val="#ppt_x"/>
                                          </p:val>
                                        </p:tav>
                                      </p:tavLst>
                                    </p:anim>
                                    <p:anim calcmode="lin" valueType="num">
                                      <p:cBhvr additive="base">
                                        <p:cTn id="12" dur="500" fill="hold"/>
                                        <p:tgtEl>
                                          <p:spTgt spid="16"/>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2" presetClass="entr" presetSubtype="2" fill="hold" nodeType="after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fill="hold"/>
                                        <p:tgtEl>
                                          <p:spTgt spid="25"/>
                                        </p:tgtEl>
                                        <p:attrNameLst>
                                          <p:attrName>ppt_x</p:attrName>
                                        </p:attrNameLst>
                                      </p:cBhvr>
                                      <p:tavLst>
                                        <p:tav tm="0">
                                          <p:val>
                                            <p:strVal val="1+#ppt_w/2"/>
                                          </p:val>
                                        </p:tav>
                                        <p:tav tm="100000">
                                          <p:val>
                                            <p:strVal val="#ppt_x"/>
                                          </p:val>
                                        </p:tav>
                                      </p:tavLst>
                                    </p:anim>
                                    <p:anim calcmode="lin" valueType="num">
                                      <p:cBhvr additive="base">
                                        <p:cTn id="21" dur="500" fill="hold"/>
                                        <p:tgtEl>
                                          <p:spTgt spid="25"/>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additive="base">
                                        <p:cTn id="24" dur="500" fill="hold"/>
                                        <p:tgtEl>
                                          <p:spTgt spid="20"/>
                                        </p:tgtEl>
                                        <p:attrNameLst>
                                          <p:attrName>ppt_x</p:attrName>
                                        </p:attrNameLst>
                                      </p:cBhvr>
                                      <p:tavLst>
                                        <p:tav tm="0">
                                          <p:val>
                                            <p:strVal val="1+#ppt_w/2"/>
                                          </p:val>
                                        </p:tav>
                                        <p:tav tm="100000">
                                          <p:val>
                                            <p:strVal val="#ppt_x"/>
                                          </p:val>
                                        </p:tav>
                                      </p:tavLst>
                                    </p:anim>
                                    <p:anim calcmode="lin" valueType="num">
                                      <p:cBhvr additive="base">
                                        <p:cTn id="25" dur="500" fill="hold"/>
                                        <p:tgtEl>
                                          <p:spTgt spid="20"/>
                                        </p:tgtEl>
                                        <p:attrNameLst>
                                          <p:attrName>ppt_y</p:attrName>
                                        </p:attrNameLst>
                                      </p:cBhvr>
                                      <p:tavLst>
                                        <p:tav tm="0">
                                          <p:val>
                                            <p:strVal val="#ppt_y"/>
                                          </p:val>
                                        </p:tav>
                                        <p:tav tm="100000">
                                          <p:val>
                                            <p:strVal val="#ppt_y"/>
                                          </p:val>
                                        </p:tav>
                                      </p:tavLst>
                                    </p:anim>
                                  </p:childTnLst>
                                </p:cTn>
                              </p:par>
                              <p:par>
                                <p:cTn id="26" presetID="2" presetClass="entr" presetSubtype="2"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anim calcmode="lin" valueType="num">
                                      <p:cBhvr additive="base">
                                        <p:cTn id="28" dur="500" fill="hold"/>
                                        <p:tgtEl>
                                          <p:spTgt spid="21"/>
                                        </p:tgtEl>
                                        <p:attrNameLst>
                                          <p:attrName>ppt_x</p:attrName>
                                        </p:attrNameLst>
                                      </p:cBhvr>
                                      <p:tavLst>
                                        <p:tav tm="0">
                                          <p:val>
                                            <p:strVal val="1+#ppt_w/2"/>
                                          </p:val>
                                        </p:tav>
                                        <p:tav tm="100000">
                                          <p:val>
                                            <p:strVal val="#ppt_x"/>
                                          </p:val>
                                        </p:tav>
                                      </p:tavLst>
                                    </p:anim>
                                    <p:anim calcmode="lin" valueType="num">
                                      <p:cBhvr additive="base">
                                        <p:cTn id="29" dur="500" fill="hold"/>
                                        <p:tgtEl>
                                          <p:spTgt spid="21"/>
                                        </p:tgtEl>
                                        <p:attrNameLst>
                                          <p:attrName>ppt_y</p:attrName>
                                        </p:attrNameLst>
                                      </p:cBhvr>
                                      <p:tavLst>
                                        <p:tav tm="0">
                                          <p:val>
                                            <p:strVal val="#ppt_y"/>
                                          </p:val>
                                        </p:tav>
                                        <p:tav tm="100000">
                                          <p:val>
                                            <p:strVal val="#ppt_y"/>
                                          </p:val>
                                        </p:tav>
                                      </p:tavLst>
                                    </p:anim>
                                  </p:childTnLst>
                                </p:cTn>
                              </p:par>
                            </p:childTnLst>
                          </p:cTn>
                        </p:par>
                        <p:par>
                          <p:cTn id="30" fill="hold">
                            <p:stCondLst>
                              <p:cond delay="10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additive="base">
                                        <p:cTn id="37" dur="500" fill="hold"/>
                                        <p:tgtEl>
                                          <p:spTgt spid="23"/>
                                        </p:tgtEl>
                                        <p:attrNameLst>
                                          <p:attrName>ppt_x</p:attrName>
                                        </p:attrNameLst>
                                      </p:cBhvr>
                                      <p:tavLst>
                                        <p:tav tm="0">
                                          <p:val>
                                            <p:strVal val="1+#ppt_w/2"/>
                                          </p:val>
                                        </p:tav>
                                        <p:tav tm="100000">
                                          <p:val>
                                            <p:strVal val="#ppt_x"/>
                                          </p:val>
                                        </p:tav>
                                      </p:tavLst>
                                    </p:anim>
                                    <p:anim calcmode="lin" valueType="num">
                                      <p:cBhvr additive="base">
                                        <p:cTn id="38" dur="500" fill="hold"/>
                                        <p:tgtEl>
                                          <p:spTgt spid="23"/>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additive="base">
                                        <p:cTn id="41" dur="500" fill="hold"/>
                                        <p:tgtEl>
                                          <p:spTgt spid="24"/>
                                        </p:tgtEl>
                                        <p:attrNameLst>
                                          <p:attrName>ppt_x</p:attrName>
                                        </p:attrNameLst>
                                      </p:cBhvr>
                                      <p:tavLst>
                                        <p:tav tm="0">
                                          <p:val>
                                            <p:strVal val="1+#ppt_w/2"/>
                                          </p:val>
                                        </p:tav>
                                        <p:tav tm="100000">
                                          <p:val>
                                            <p:strVal val="#ppt_x"/>
                                          </p:val>
                                        </p:tav>
                                      </p:tavLst>
                                    </p:anim>
                                    <p:anim calcmode="lin" valueType="num">
                                      <p:cBhvr additive="base">
                                        <p:cTn id="42"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20" grpId="0"/>
      <p:bldP spid="21" grpId="0"/>
      <p:bldP spid="23" grpId="0"/>
      <p:bldP spid="2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2"/>
          <a:srcRect t="1503"/>
          <a:stretch/>
        </p:blipFill>
        <p:spPr>
          <a:xfrm>
            <a:off x="83342" y="238123"/>
            <a:ext cx="2562225" cy="936503"/>
          </a:xfrm>
          <a:prstGeom prst="rect">
            <a:avLst/>
          </a:prstGeom>
          <a:ln>
            <a:noFill/>
          </a:ln>
          <a:effectLst>
            <a:outerShdw blurRad="190500" algn="tl" rotWithShape="0">
              <a:srgbClr val="000000">
                <a:alpha val="70000"/>
              </a:srgbClr>
            </a:outerShdw>
          </a:effectLst>
        </p:spPr>
      </p:pic>
      <p:sp>
        <p:nvSpPr>
          <p:cNvPr id="5" name="文本框 4"/>
          <p:cNvSpPr txBox="1"/>
          <p:nvPr/>
        </p:nvSpPr>
        <p:spPr>
          <a:xfrm>
            <a:off x="376236" y="475543"/>
            <a:ext cx="614363" cy="461665"/>
          </a:xfrm>
          <a:prstGeom prst="rect">
            <a:avLst/>
          </a:prstGeom>
          <a:noFill/>
        </p:spPr>
        <p:txBody>
          <a:bodyPr wrap="square" rtlCol="0">
            <a:spAutoFit/>
          </a:bodyPr>
          <a:lstStyle/>
          <a:p>
            <a:r>
              <a:rPr lang="en-US" altLang="zh-CN" sz="2400" dirty="0">
                <a:solidFill>
                  <a:schemeClr val="bg1"/>
                </a:solidFill>
                <a:latin typeface="方正大黑简体" panose="03000509000000000000" pitchFamily="65" charset="-122"/>
                <a:ea typeface="方正大黑简体" panose="03000509000000000000" pitchFamily="65" charset="-122"/>
              </a:rPr>
              <a:t>1.4</a:t>
            </a:r>
            <a:endParaRPr lang="zh-CN" altLang="en-US" sz="2400" dirty="0">
              <a:solidFill>
                <a:schemeClr val="bg1"/>
              </a:solidFill>
              <a:latin typeface="方正大黑简体" panose="03000509000000000000" pitchFamily="65" charset="-122"/>
              <a:ea typeface="方正大黑简体" panose="03000509000000000000" pitchFamily="65" charset="-122"/>
            </a:endParaRPr>
          </a:p>
        </p:txBody>
      </p:sp>
      <p:sp>
        <p:nvSpPr>
          <p:cNvPr id="8" name="文本框 7"/>
          <p:cNvSpPr txBox="1"/>
          <p:nvPr/>
        </p:nvSpPr>
        <p:spPr>
          <a:xfrm>
            <a:off x="1345405" y="444765"/>
            <a:ext cx="957263" cy="523220"/>
          </a:xfrm>
          <a:prstGeom prst="rect">
            <a:avLst/>
          </a:prstGeom>
          <a:noFill/>
        </p:spPr>
        <p:txBody>
          <a:bodyPr wrap="square" rtlCol="0">
            <a:spAutoFit/>
          </a:bodyPr>
          <a:lstStyle/>
          <a:p>
            <a:r>
              <a:rPr lang="zh-CN" altLang="en-US" sz="2800" dirty="0">
                <a:solidFill>
                  <a:schemeClr val="bg1"/>
                </a:solidFill>
                <a:latin typeface="方正大黑简体" panose="03000509000000000000" pitchFamily="65" charset="-122"/>
                <a:ea typeface="方正大黑简体" panose="03000509000000000000" pitchFamily="65" charset="-122"/>
              </a:rPr>
              <a:t>标准</a:t>
            </a:r>
          </a:p>
        </p:txBody>
      </p:sp>
      <p:sp>
        <p:nvSpPr>
          <p:cNvPr id="9" name="矩形 8"/>
          <p:cNvSpPr/>
          <p:nvPr/>
        </p:nvSpPr>
        <p:spPr>
          <a:xfrm>
            <a:off x="352425" y="1868858"/>
            <a:ext cx="8439149" cy="3193310"/>
          </a:xfrm>
          <a:prstGeom prst="rect">
            <a:avLst/>
          </a:prstGeom>
        </p:spPr>
        <p:txBody>
          <a:bodyPr wrap="square">
            <a:spAutoFit/>
          </a:bodyPr>
          <a:lstStyle/>
          <a:p>
            <a:pPr marL="342900" indent="-342900">
              <a:lnSpc>
                <a:spcPct val="114000"/>
              </a:lnSpc>
              <a:spcBef>
                <a:spcPts val="600"/>
              </a:spcBef>
              <a:spcAft>
                <a:spcPts val="600"/>
              </a:spcAft>
              <a:buClr>
                <a:srgbClr val="FF0000"/>
              </a:buClr>
              <a:buFont typeface="Wingdings" panose="05000000000000000000" pitchFamily="2" charset="2"/>
              <a:buChar char="p"/>
            </a:pPr>
            <a:r>
              <a:rPr lang="zh-CN" altLang="en-US" sz="2400" dirty="0"/>
              <a:t>我们要强化基层基础导向，在加强学校党委、党委常委会建设的同时，大力加强学院党委、党支部建设，夯实基层组织基础，真正发挥好党组织的战斗堡垒作用。</a:t>
            </a:r>
            <a:endParaRPr lang="en-US" altLang="zh-CN" sz="2400" dirty="0"/>
          </a:p>
          <a:p>
            <a:pPr marL="342900" indent="-342900">
              <a:lnSpc>
                <a:spcPct val="114000"/>
              </a:lnSpc>
              <a:spcBef>
                <a:spcPts val="600"/>
              </a:spcBef>
              <a:spcAft>
                <a:spcPts val="600"/>
              </a:spcAft>
              <a:buClr>
                <a:srgbClr val="FF0000"/>
              </a:buClr>
              <a:buFont typeface="Wingdings" panose="05000000000000000000" pitchFamily="2" charset="2"/>
              <a:buChar char="p"/>
            </a:pPr>
            <a:r>
              <a:rPr lang="zh-CN" altLang="en-US" sz="2400" dirty="0"/>
              <a:t>要高度重视和加强基层党支部的建设，把党支部的工作切实抓起来，抓到位。要针对新情况新问题严肃党内政治生活，以改革创新精神补齐制度短板，真正使党的组织生活、党员教育管理严起来、实起来。</a:t>
            </a:r>
          </a:p>
        </p:txBody>
      </p:sp>
      <p:sp>
        <p:nvSpPr>
          <p:cNvPr id="29" name="矩形 28"/>
          <p:cNvSpPr/>
          <p:nvPr/>
        </p:nvSpPr>
        <p:spPr>
          <a:xfrm>
            <a:off x="2938461" y="444764"/>
            <a:ext cx="2348720" cy="523220"/>
          </a:xfrm>
          <a:prstGeom prst="rect">
            <a:avLst/>
          </a:prstGeom>
        </p:spPr>
        <p:txBody>
          <a:bodyPr wrap="none">
            <a:spAutoFit/>
          </a:bodyPr>
          <a:lstStyle/>
          <a:p>
            <a:r>
              <a:rPr lang="zh-CN" altLang="en-US" sz="2800" b="1" dirty="0">
                <a:latin typeface="方正北魏楷书简体" panose="03000509000000000000" pitchFamily="65" charset="-122"/>
                <a:ea typeface="方正北魏楷书简体" panose="03000509000000000000" pitchFamily="65" charset="-122"/>
              </a:rPr>
              <a:t>二是组织夯实</a:t>
            </a:r>
          </a:p>
        </p:txBody>
      </p:sp>
    </p:spTree>
    <p:extLst>
      <p:ext uri="{BB962C8B-B14F-4D97-AF65-F5344CB8AC3E}">
        <p14:creationId xmlns:p14="http://schemas.microsoft.com/office/powerpoint/2010/main" val="341487557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2"/>
          <a:srcRect t="1503"/>
          <a:stretch/>
        </p:blipFill>
        <p:spPr>
          <a:xfrm>
            <a:off x="83342" y="238123"/>
            <a:ext cx="2562225" cy="936503"/>
          </a:xfrm>
          <a:prstGeom prst="rect">
            <a:avLst/>
          </a:prstGeom>
          <a:ln>
            <a:noFill/>
          </a:ln>
          <a:effectLst>
            <a:outerShdw blurRad="190500" algn="tl" rotWithShape="0">
              <a:srgbClr val="000000">
                <a:alpha val="70000"/>
              </a:srgbClr>
            </a:outerShdw>
          </a:effectLst>
        </p:spPr>
      </p:pic>
      <p:sp>
        <p:nvSpPr>
          <p:cNvPr id="5" name="文本框 4"/>
          <p:cNvSpPr txBox="1"/>
          <p:nvPr/>
        </p:nvSpPr>
        <p:spPr>
          <a:xfrm>
            <a:off x="376236" y="475543"/>
            <a:ext cx="614363" cy="461665"/>
          </a:xfrm>
          <a:prstGeom prst="rect">
            <a:avLst/>
          </a:prstGeom>
          <a:noFill/>
        </p:spPr>
        <p:txBody>
          <a:bodyPr wrap="square" rtlCol="0">
            <a:spAutoFit/>
          </a:bodyPr>
          <a:lstStyle/>
          <a:p>
            <a:r>
              <a:rPr lang="en-US" altLang="zh-CN" sz="2400" dirty="0">
                <a:solidFill>
                  <a:schemeClr val="bg1"/>
                </a:solidFill>
                <a:latin typeface="方正大黑简体" panose="03000509000000000000" pitchFamily="65" charset="-122"/>
                <a:ea typeface="方正大黑简体" panose="03000509000000000000" pitchFamily="65" charset="-122"/>
              </a:rPr>
              <a:t>1.4</a:t>
            </a:r>
            <a:endParaRPr lang="zh-CN" altLang="en-US" sz="2400" dirty="0">
              <a:solidFill>
                <a:schemeClr val="bg1"/>
              </a:solidFill>
              <a:latin typeface="方正大黑简体" panose="03000509000000000000" pitchFamily="65" charset="-122"/>
              <a:ea typeface="方正大黑简体" panose="03000509000000000000" pitchFamily="65" charset="-122"/>
            </a:endParaRPr>
          </a:p>
        </p:txBody>
      </p:sp>
      <p:sp>
        <p:nvSpPr>
          <p:cNvPr id="8" name="文本框 7"/>
          <p:cNvSpPr txBox="1"/>
          <p:nvPr/>
        </p:nvSpPr>
        <p:spPr>
          <a:xfrm>
            <a:off x="1345405" y="444765"/>
            <a:ext cx="957263" cy="523220"/>
          </a:xfrm>
          <a:prstGeom prst="rect">
            <a:avLst/>
          </a:prstGeom>
          <a:noFill/>
        </p:spPr>
        <p:txBody>
          <a:bodyPr wrap="square" rtlCol="0">
            <a:spAutoFit/>
          </a:bodyPr>
          <a:lstStyle/>
          <a:p>
            <a:r>
              <a:rPr lang="zh-CN" altLang="en-US" sz="2800" dirty="0">
                <a:solidFill>
                  <a:schemeClr val="bg1"/>
                </a:solidFill>
                <a:latin typeface="方正大黑简体" panose="03000509000000000000" pitchFamily="65" charset="-122"/>
                <a:ea typeface="方正大黑简体" panose="03000509000000000000" pitchFamily="65" charset="-122"/>
              </a:rPr>
              <a:t>标准</a:t>
            </a:r>
          </a:p>
        </p:txBody>
      </p:sp>
      <p:sp>
        <p:nvSpPr>
          <p:cNvPr id="9" name="矩形 8"/>
          <p:cNvSpPr/>
          <p:nvPr/>
        </p:nvSpPr>
        <p:spPr>
          <a:xfrm>
            <a:off x="309562" y="4138382"/>
            <a:ext cx="8524875" cy="934358"/>
          </a:xfrm>
          <a:prstGeom prst="rect">
            <a:avLst/>
          </a:prstGeom>
        </p:spPr>
        <p:txBody>
          <a:bodyPr wrap="square">
            <a:spAutoFit/>
          </a:bodyPr>
          <a:lstStyle/>
          <a:p>
            <a:pPr marL="342900" indent="-342900">
              <a:lnSpc>
                <a:spcPct val="114000"/>
              </a:lnSpc>
              <a:spcBef>
                <a:spcPts val="600"/>
              </a:spcBef>
              <a:spcAft>
                <a:spcPts val="600"/>
              </a:spcAft>
              <a:buClr>
                <a:srgbClr val="FF0000"/>
              </a:buClr>
              <a:buFont typeface="Wingdings" panose="05000000000000000000" pitchFamily="2" charset="2"/>
              <a:buChar char="p"/>
            </a:pPr>
            <a:r>
              <a:rPr lang="zh-CN" altLang="en-US" sz="2400" dirty="0"/>
              <a:t>我们要按照从严治党的要求，建立健全包括责任分解、落实、评估、督查、问责等在内的全面从严治党的责任体系。</a:t>
            </a:r>
            <a:endParaRPr lang="en-US" altLang="zh-CN" sz="2400" dirty="0"/>
          </a:p>
        </p:txBody>
      </p:sp>
      <p:sp>
        <p:nvSpPr>
          <p:cNvPr id="29" name="矩形 28"/>
          <p:cNvSpPr/>
          <p:nvPr/>
        </p:nvSpPr>
        <p:spPr>
          <a:xfrm>
            <a:off x="2938461" y="444764"/>
            <a:ext cx="2348720" cy="523220"/>
          </a:xfrm>
          <a:prstGeom prst="rect">
            <a:avLst/>
          </a:prstGeom>
        </p:spPr>
        <p:txBody>
          <a:bodyPr wrap="none">
            <a:spAutoFit/>
          </a:bodyPr>
          <a:lstStyle/>
          <a:p>
            <a:r>
              <a:rPr lang="zh-CN" altLang="en-US" sz="2800" b="1" dirty="0">
                <a:latin typeface="方正北魏楷书简体" panose="03000509000000000000" pitchFamily="65" charset="-122"/>
                <a:ea typeface="方正北魏楷书简体" panose="03000509000000000000" pitchFamily="65" charset="-122"/>
              </a:rPr>
              <a:t>三是责任清晰</a:t>
            </a:r>
          </a:p>
        </p:txBody>
      </p:sp>
      <p:pic>
        <p:nvPicPr>
          <p:cNvPr id="2" name="图片 1"/>
          <p:cNvPicPr>
            <a:picLocks noChangeAspect="1"/>
          </p:cNvPicPr>
          <p:nvPr/>
        </p:nvPicPr>
        <p:blipFill rotWithShape="1">
          <a:blip r:embed="rId3" cstate="print">
            <a:extLst>
              <a:ext uri="{28A0092B-C50C-407E-A947-70E740481C1C}">
                <a14:useLocalDpi xmlns:a14="http://schemas.microsoft.com/office/drawing/2010/main" val="0"/>
              </a:ext>
            </a:extLst>
          </a:blip>
          <a:srcRect r="27125"/>
          <a:stretch/>
        </p:blipFill>
        <p:spPr>
          <a:xfrm>
            <a:off x="209548" y="1609551"/>
            <a:ext cx="3482833" cy="1577131"/>
          </a:xfrm>
          <a:prstGeom prst="rect">
            <a:avLst/>
          </a:prstGeom>
        </p:spPr>
      </p:pic>
      <p:sp>
        <p:nvSpPr>
          <p:cNvPr id="3" name="矩形 2"/>
          <p:cNvSpPr/>
          <p:nvPr/>
        </p:nvSpPr>
        <p:spPr>
          <a:xfrm>
            <a:off x="3820970" y="1299419"/>
            <a:ext cx="5189680" cy="2197396"/>
          </a:xfrm>
          <a:prstGeom prst="rect">
            <a:avLst/>
          </a:prstGeom>
        </p:spPr>
        <p:txBody>
          <a:bodyPr wrap="square">
            <a:spAutoFit/>
          </a:bodyPr>
          <a:lstStyle/>
          <a:p>
            <a:pPr marL="342900" indent="-342900">
              <a:lnSpc>
                <a:spcPct val="114000"/>
              </a:lnSpc>
              <a:buClr>
                <a:srgbClr val="FF0000"/>
              </a:buClr>
              <a:buFont typeface="Wingdings" panose="05000000000000000000" pitchFamily="2" charset="2"/>
              <a:buChar char="p"/>
            </a:pPr>
            <a:r>
              <a:rPr lang="zh-CN" altLang="en-US" sz="2400" dirty="0"/>
              <a:t>王岐山同志指出，“全面从严治党，就是要从宽、松、软到严、紧、硬。”换句话说，各级党组织管党治党失之于宽、失之于松、失之于软，就是主体责任落实不到位。</a:t>
            </a:r>
          </a:p>
        </p:txBody>
      </p:sp>
    </p:spTree>
    <p:extLst>
      <p:ext uri="{BB962C8B-B14F-4D97-AF65-F5344CB8AC3E}">
        <p14:creationId xmlns:p14="http://schemas.microsoft.com/office/powerpoint/2010/main" val="62306479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2"/>
          <a:srcRect t="1503"/>
          <a:stretch/>
        </p:blipFill>
        <p:spPr>
          <a:xfrm>
            <a:off x="83342" y="238123"/>
            <a:ext cx="2562225" cy="936503"/>
          </a:xfrm>
          <a:prstGeom prst="rect">
            <a:avLst/>
          </a:prstGeom>
          <a:ln>
            <a:noFill/>
          </a:ln>
          <a:effectLst>
            <a:outerShdw blurRad="190500" algn="tl" rotWithShape="0">
              <a:srgbClr val="000000">
                <a:alpha val="70000"/>
              </a:srgbClr>
            </a:outerShdw>
          </a:effectLst>
        </p:spPr>
      </p:pic>
      <p:sp>
        <p:nvSpPr>
          <p:cNvPr id="5" name="文本框 4"/>
          <p:cNvSpPr txBox="1"/>
          <p:nvPr/>
        </p:nvSpPr>
        <p:spPr>
          <a:xfrm>
            <a:off x="376236" y="475543"/>
            <a:ext cx="614363" cy="461665"/>
          </a:xfrm>
          <a:prstGeom prst="rect">
            <a:avLst/>
          </a:prstGeom>
          <a:noFill/>
        </p:spPr>
        <p:txBody>
          <a:bodyPr wrap="square" rtlCol="0">
            <a:spAutoFit/>
          </a:bodyPr>
          <a:lstStyle/>
          <a:p>
            <a:r>
              <a:rPr lang="en-US" altLang="zh-CN" sz="2400" dirty="0">
                <a:solidFill>
                  <a:schemeClr val="bg1"/>
                </a:solidFill>
                <a:latin typeface="方正大黑简体" panose="03000509000000000000" pitchFamily="65" charset="-122"/>
                <a:ea typeface="方正大黑简体" panose="03000509000000000000" pitchFamily="65" charset="-122"/>
              </a:rPr>
              <a:t>1.4</a:t>
            </a:r>
            <a:endParaRPr lang="zh-CN" altLang="en-US" sz="2400" dirty="0">
              <a:solidFill>
                <a:schemeClr val="bg1"/>
              </a:solidFill>
              <a:latin typeface="方正大黑简体" panose="03000509000000000000" pitchFamily="65" charset="-122"/>
              <a:ea typeface="方正大黑简体" panose="03000509000000000000" pitchFamily="65" charset="-122"/>
            </a:endParaRPr>
          </a:p>
        </p:txBody>
      </p:sp>
      <p:sp>
        <p:nvSpPr>
          <p:cNvPr id="8" name="文本框 7"/>
          <p:cNvSpPr txBox="1"/>
          <p:nvPr/>
        </p:nvSpPr>
        <p:spPr>
          <a:xfrm>
            <a:off x="1345405" y="444765"/>
            <a:ext cx="957263" cy="523220"/>
          </a:xfrm>
          <a:prstGeom prst="rect">
            <a:avLst/>
          </a:prstGeom>
          <a:noFill/>
        </p:spPr>
        <p:txBody>
          <a:bodyPr wrap="square" rtlCol="0">
            <a:spAutoFit/>
          </a:bodyPr>
          <a:lstStyle/>
          <a:p>
            <a:r>
              <a:rPr lang="zh-CN" altLang="en-US" sz="2800" dirty="0">
                <a:solidFill>
                  <a:schemeClr val="bg1"/>
                </a:solidFill>
                <a:latin typeface="方正大黑简体" panose="03000509000000000000" pitchFamily="65" charset="-122"/>
                <a:ea typeface="方正大黑简体" panose="03000509000000000000" pitchFamily="65" charset="-122"/>
              </a:rPr>
              <a:t>标准</a:t>
            </a:r>
          </a:p>
        </p:txBody>
      </p:sp>
      <p:sp>
        <p:nvSpPr>
          <p:cNvPr id="9" name="矩形 8"/>
          <p:cNvSpPr/>
          <p:nvPr/>
        </p:nvSpPr>
        <p:spPr>
          <a:xfrm>
            <a:off x="1527186" y="1174626"/>
            <a:ext cx="7519989" cy="4985980"/>
          </a:xfrm>
          <a:prstGeom prst="rect">
            <a:avLst/>
          </a:prstGeom>
        </p:spPr>
        <p:txBody>
          <a:bodyPr wrap="square">
            <a:spAutoFit/>
          </a:bodyPr>
          <a:lstStyle/>
          <a:p>
            <a:pPr marL="342900" indent="-342900">
              <a:spcBef>
                <a:spcPts val="600"/>
              </a:spcBef>
              <a:spcAft>
                <a:spcPts val="600"/>
              </a:spcAft>
              <a:buClr>
                <a:srgbClr val="FF0000"/>
              </a:buClr>
              <a:buFont typeface="Wingdings" panose="05000000000000000000" pitchFamily="2" charset="2"/>
              <a:buChar char="p"/>
            </a:pPr>
            <a:r>
              <a:rPr lang="zh-CN" altLang="en-US" sz="2400" dirty="0"/>
              <a:t>各级党组织主要负责人要认真履行第一责任人的职责，管好自己、抓好班子、带好队伍，从严从实做好本单位的管党治党各项工作。</a:t>
            </a:r>
            <a:endParaRPr lang="en-US" altLang="zh-CN" sz="2400" dirty="0"/>
          </a:p>
          <a:p>
            <a:pPr marL="342900" indent="-342900">
              <a:spcBef>
                <a:spcPts val="600"/>
              </a:spcBef>
              <a:spcAft>
                <a:spcPts val="600"/>
              </a:spcAft>
              <a:buClr>
                <a:srgbClr val="FF0000"/>
              </a:buClr>
              <a:buFont typeface="Wingdings" panose="05000000000000000000" pitchFamily="2" charset="2"/>
              <a:buChar char="p"/>
            </a:pPr>
            <a:r>
              <a:rPr lang="zh-CN" altLang="en-US" sz="2400" dirty="0"/>
              <a:t>行政主要负责人要落实党政同责，强化政治担当和责任担当，与党组织主要负责人共同抓好本单位从严治党的工作。</a:t>
            </a:r>
            <a:endParaRPr lang="en-US" altLang="zh-CN" sz="2400" dirty="0"/>
          </a:p>
          <a:p>
            <a:pPr marL="342900" indent="-342900">
              <a:spcBef>
                <a:spcPts val="600"/>
              </a:spcBef>
              <a:spcAft>
                <a:spcPts val="600"/>
              </a:spcAft>
              <a:buClr>
                <a:srgbClr val="FF0000"/>
              </a:buClr>
              <a:buFont typeface="Wingdings" panose="05000000000000000000" pitchFamily="2" charset="2"/>
              <a:buChar char="p"/>
            </a:pPr>
            <a:r>
              <a:rPr lang="zh-CN" altLang="en-US" sz="2400" dirty="0"/>
              <a:t>班子其他成员要坚持一岗双责，把抓工作同抓管理结合起来，管好职责范围内的全面从严治党、党的建设和党风廉政建设。</a:t>
            </a:r>
            <a:endParaRPr lang="en-US" altLang="zh-CN" sz="2400" dirty="0"/>
          </a:p>
          <a:p>
            <a:pPr marL="342900" indent="-342900">
              <a:spcBef>
                <a:spcPts val="600"/>
              </a:spcBef>
              <a:spcAft>
                <a:spcPts val="600"/>
              </a:spcAft>
              <a:buClr>
                <a:srgbClr val="FF0000"/>
              </a:buClr>
              <a:buFont typeface="Wingdings" panose="05000000000000000000" pitchFamily="2" charset="2"/>
              <a:buChar char="p"/>
            </a:pPr>
            <a:r>
              <a:rPr lang="zh-CN" altLang="en-US" sz="2400" dirty="0"/>
              <a:t>要通过责任体系的建立和压力传导，推动全面从严治党横向传导到领导班子和分管领导，纵向传导到二级党委、基层党支部，切实防止层层衰减的问题。</a:t>
            </a:r>
          </a:p>
        </p:txBody>
      </p:sp>
      <p:sp>
        <p:nvSpPr>
          <p:cNvPr id="29" name="矩形 28"/>
          <p:cNvSpPr/>
          <p:nvPr/>
        </p:nvSpPr>
        <p:spPr>
          <a:xfrm>
            <a:off x="2938461" y="444764"/>
            <a:ext cx="2348720" cy="523220"/>
          </a:xfrm>
          <a:prstGeom prst="rect">
            <a:avLst/>
          </a:prstGeom>
        </p:spPr>
        <p:txBody>
          <a:bodyPr wrap="none">
            <a:spAutoFit/>
          </a:bodyPr>
          <a:lstStyle/>
          <a:p>
            <a:r>
              <a:rPr lang="zh-CN" altLang="en-US" sz="2800" b="1" dirty="0">
                <a:latin typeface="方正北魏楷书简体" panose="03000509000000000000" pitchFamily="65" charset="-122"/>
                <a:ea typeface="方正北魏楷书简体" panose="03000509000000000000" pitchFamily="65" charset="-122"/>
              </a:rPr>
              <a:t>三是责任清晰</a:t>
            </a:r>
          </a:p>
        </p:txBody>
      </p:sp>
      <p:pic>
        <p:nvPicPr>
          <p:cNvPr id="2" name="图片 1"/>
          <p:cNvPicPr>
            <a:picLocks noChangeAspect="1"/>
          </p:cNvPicPr>
          <p:nvPr/>
        </p:nvPicPr>
        <p:blipFill rotWithShape="1">
          <a:blip r:embed="rId3">
            <a:extLst>
              <a:ext uri="{28A0092B-C50C-407E-A947-70E740481C1C}">
                <a14:useLocalDpi xmlns:a14="http://schemas.microsoft.com/office/drawing/2010/main" val="0"/>
              </a:ext>
            </a:extLst>
          </a:blip>
          <a:srcRect r="73208" b="55000"/>
          <a:stretch/>
        </p:blipFill>
        <p:spPr>
          <a:xfrm>
            <a:off x="431407" y="1266825"/>
            <a:ext cx="747714" cy="942975"/>
          </a:xfrm>
          <a:prstGeom prst="rect">
            <a:avLst/>
          </a:prstGeom>
        </p:spPr>
      </p:pic>
      <p:pic>
        <p:nvPicPr>
          <p:cNvPr id="10" name="图片 9"/>
          <p:cNvPicPr>
            <a:picLocks noChangeAspect="1"/>
          </p:cNvPicPr>
          <p:nvPr/>
        </p:nvPicPr>
        <p:blipFill rotWithShape="1">
          <a:blip r:embed="rId3">
            <a:extLst>
              <a:ext uri="{28A0092B-C50C-407E-A947-70E740481C1C}">
                <a14:useLocalDpi xmlns:a14="http://schemas.microsoft.com/office/drawing/2010/main" val="0"/>
              </a:ext>
            </a:extLst>
          </a:blip>
          <a:srcRect t="46364" r="73208" b="8636"/>
          <a:stretch/>
        </p:blipFill>
        <p:spPr>
          <a:xfrm>
            <a:off x="431407" y="2486025"/>
            <a:ext cx="747714" cy="942975"/>
          </a:xfrm>
          <a:prstGeom prst="rect">
            <a:avLst/>
          </a:prstGeom>
        </p:spPr>
      </p:pic>
      <p:pic>
        <p:nvPicPr>
          <p:cNvPr id="3" name="图片 2"/>
          <p:cNvPicPr>
            <a:picLocks noChangeAspect="1"/>
          </p:cNvPicPr>
          <p:nvPr/>
        </p:nvPicPr>
        <p:blipFill rotWithShape="1">
          <a:blip r:embed="rId4" cstate="print">
            <a:extLst>
              <a:ext uri="{28A0092B-C50C-407E-A947-70E740481C1C}">
                <a14:useLocalDpi xmlns:a14="http://schemas.microsoft.com/office/drawing/2010/main" val="0"/>
              </a:ext>
            </a:extLst>
          </a:blip>
          <a:srcRect r="75838" b="74306"/>
          <a:stretch/>
        </p:blipFill>
        <p:spPr>
          <a:xfrm>
            <a:off x="386968" y="3829050"/>
            <a:ext cx="867369" cy="898401"/>
          </a:xfrm>
          <a:prstGeom prst="rect">
            <a:avLst/>
          </a:prstGeom>
        </p:spPr>
      </p:pic>
      <p:pic>
        <p:nvPicPr>
          <p:cNvPr id="6" name="图片 5"/>
          <p:cNvPicPr>
            <a:picLocks noChangeAspect="1"/>
          </p:cNvPicPr>
          <p:nvPr/>
        </p:nvPicPr>
        <p:blipFill rotWithShape="1">
          <a:blip r:embed="rId5" cstate="print">
            <a:extLst>
              <a:ext uri="{28A0092B-C50C-407E-A947-70E740481C1C}">
                <a14:useLocalDpi xmlns:a14="http://schemas.microsoft.com/office/drawing/2010/main" val="0"/>
              </a:ext>
            </a:extLst>
          </a:blip>
          <a:srcRect l="3256" t="4950" r="6367" b="4950"/>
          <a:stretch/>
        </p:blipFill>
        <p:spPr>
          <a:xfrm>
            <a:off x="348063" y="5113214"/>
            <a:ext cx="876300" cy="866776"/>
          </a:xfrm>
          <a:prstGeom prst="rect">
            <a:avLst/>
          </a:prstGeom>
        </p:spPr>
      </p:pic>
    </p:spTree>
    <p:extLst>
      <p:ext uri="{BB962C8B-B14F-4D97-AF65-F5344CB8AC3E}">
        <p14:creationId xmlns:p14="http://schemas.microsoft.com/office/powerpoint/2010/main" val="12852694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2"/>
          <a:srcRect t="1503"/>
          <a:stretch/>
        </p:blipFill>
        <p:spPr>
          <a:xfrm>
            <a:off x="83342" y="238123"/>
            <a:ext cx="2562225" cy="936503"/>
          </a:xfrm>
          <a:prstGeom prst="rect">
            <a:avLst/>
          </a:prstGeom>
          <a:ln>
            <a:noFill/>
          </a:ln>
          <a:effectLst>
            <a:outerShdw blurRad="190500" algn="tl" rotWithShape="0">
              <a:srgbClr val="000000">
                <a:alpha val="70000"/>
              </a:srgbClr>
            </a:outerShdw>
          </a:effectLst>
        </p:spPr>
      </p:pic>
      <p:sp>
        <p:nvSpPr>
          <p:cNvPr id="5" name="文本框 4"/>
          <p:cNvSpPr txBox="1"/>
          <p:nvPr/>
        </p:nvSpPr>
        <p:spPr>
          <a:xfrm>
            <a:off x="376236" y="475543"/>
            <a:ext cx="614363" cy="461665"/>
          </a:xfrm>
          <a:prstGeom prst="rect">
            <a:avLst/>
          </a:prstGeom>
          <a:noFill/>
        </p:spPr>
        <p:txBody>
          <a:bodyPr wrap="square" rtlCol="0">
            <a:spAutoFit/>
          </a:bodyPr>
          <a:lstStyle/>
          <a:p>
            <a:r>
              <a:rPr lang="en-US" altLang="zh-CN" sz="2400" dirty="0">
                <a:solidFill>
                  <a:schemeClr val="bg1"/>
                </a:solidFill>
                <a:latin typeface="方正大黑简体" panose="03000509000000000000" pitchFamily="65" charset="-122"/>
                <a:ea typeface="方正大黑简体" panose="03000509000000000000" pitchFamily="65" charset="-122"/>
              </a:rPr>
              <a:t>1.4</a:t>
            </a:r>
            <a:endParaRPr lang="zh-CN" altLang="en-US" sz="2400" dirty="0">
              <a:solidFill>
                <a:schemeClr val="bg1"/>
              </a:solidFill>
              <a:latin typeface="方正大黑简体" panose="03000509000000000000" pitchFamily="65" charset="-122"/>
              <a:ea typeface="方正大黑简体" panose="03000509000000000000" pitchFamily="65" charset="-122"/>
            </a:endParaRPr>
          </a:p>
        </p:txBody>
      </p:sp>
      <p:sp>
        <p:nvSpPr>
          <p:cNvPr id="8" name="文本框 7"/>
          <p:cNvSpPr txBox="1"/>
          <p:nvPr/>
        </p:nvSpPr>
        <p:spPr>
          <a:xfrm>
            <a:off x="1345405" y="444765"/>
            <a:ext cx="957263" cy="523220"/>
          </a:xfrm>
          <a:prstGeom prst="rect">
            <a:avLst/>
          </a:prstGeom>
          <a:noFill/>
        </p:spPr>
        <p:txBody>
          <a:bodyPr wrap="square" rtlCol="0">
            <a:spAutoFit/>
          </a:bodyPr>
          <a:lstStyle/>
          <a:p>
            <a:r>
              <a:rPr lang="zh-CN" altLang="en-US" sz="2800" dirty="0">
                <a:solidFill>
                  <a:schemeClr val="bg1"/>
                </a:solidFill>
                <a:latin typeface="方正大黑简体" panose="03000509000000000000" pitchFamily="65" charset="-122"/>
                <a:ea typeface="方正大黑简体" panose="03000509000000000000" pitchFamily="65" charset="-122"/>
              </a:rPr>
              <a:t>标准</a:t>
            </a:r>
          </a:p>
        </p:txBody>
      </p:sp>
      <p:sp>
        <p:nvSpPr>
          <p:cNvPr id="29" name="矩形 28"/>
          <p:cNvSpPr/>
          <p:nvPr/>
        </p:nvSpPr>
        <p:spPr>
          <a:xfrm>
            <a:off x="2938461" y="444764"/>
            <a:ext cx="2348720" cy="523220"/>
          </a:xfrm>
          <a:prstGeom prst="rect">
            <a:avLst/>
          </a:prstGeom>
        </p:spPr>
        <p:txBody>
          <a:bodyPr wrap="none">
            <a:spAutoFit/>
          </a:bodyPr>
          <a:lstStyle/>
          <a:p>
            <a:r>
              <a:rPr lang="zh-CN" altLang="en-US" sz="2800" b="1" dirty="0">
                <a:latin typeface="方正北魏楷书简体" panose="03000509000000000000" pitchFamily="65" charset="-122"/>
                <a:ea typeface="方正北魏楷书简体" panose="03000509000000000000" pitchFamily="65" charset="-122"/>
              </a:rPr>
              <a:t>四是人员配强</a:t>
            </a:r>
          </a:p>
        </p:txBody>
      </p:sp>
      <p:pic>
        <p:nvPicPr>
          <p:cNvPr id="12" name="图片 11"/>
          <p:cNvPicPr>
            <a:picLocks noChangeAspect="1"/>
          </p:cNvPicPr>
          <p:nvPr/>
        </p:nvPicPr>
        <p:blipFill rotWithShape="1">
          <a:blip r:embed="rId3">
            <a:extLst>
              <a:ext uri="{28A0092B-C50C-407E-A947-70E740481C1C}">
                <a14:useLocalDpi xmlns:a14="http://schemas.microsoft.com/office/drawing/2010/main" val="0"/>
              </a:ext>
            </a:extLst>
          </a:blip>
          <a:srcRect b="5663"/>
          <a:stretch/>
        </p:blipFill>
        <p:spPr>
          <a:xfrm>
            <a:off x="5381625" y="4306772"/>
            <a:ext cx="3362325" cy="1976831"/>
          </a:xfrm>
          <a:prstGeom prst="rect">
            <a:avLst/>
          </a:prstGeom>
        </p:spPr>
      </p:pic>
      <p:sp>
        <p:nvSpPr>
          <p:cNvPr id="13" name="矩形 12"/>
          <p:cNvSpPr/>
          <p:nvPr/>
        </p:nvSpPr>
        <p:spPr>
          <a:xfrm>
            <a:off x="214311" y="1277606"/>
            <a:ext cx="8024814" cy="2926186"/>
          </a:xfrm>
          <a:prstGeom prst="rect">
            <a:avLst/>
          </a:prstGeom>
        </p:spPr>
        <p:txBody>
          <a:bodyPr wrap="square">
            <a:spAutoFit/>
          </a:bodyPr>
          <a:lstStyle/>
          <a:p>
            <a:pPr marL="342900" lvl="0" indent="-342900">
              <a:lnSpc>
                <a:spcPct val="114000"/>
              </a:lnSpc>
              <a:spcBef>
                <a:spcPts val="600"/>
              </a:spcBef>
              <a:spcAft>
                <a:spcPts val="600"/>
              </a:spcAft>
              <a:buClr>
                <a:srgbClr val="FF0000"/>
              </a:buClr>
              <a:buFont typeface="Wingdings" panose="05000000000000000000" pitchFamily="2" charset="2"/>
              <a:buChar char="p"/>
            </a:pPr>
            <a:r>
              <a:rPr lang="zh-CN" altLang="en-US" sz="2400" dirty="0">
                <a:solidFill>
                  <a:prstClr val="black"/>
                </a:solidFill>
              </a:rPr>
              <a:t>要把全面推进从严治党落实到位，关键在于要有一支坚强有力的党务工作队伍。</a:t>
            </a:r>
            <a:endParaRPr lang="en-US" altLang="zh-CN" sz="2400" dirty="0">
              <a:solidFill>
                <a:prstClr val="black"/>
              </a:solidFill>
            </a:endParaRPr>
          </a:p>
          <a:p>
            <a:pPr marL="342900" lvl="0" indent="-342900">
              <a:lnSpc>
                <a:spcPct val="114000"/>
              </a:lnSpc>
              <a:spcBef>
                <a:spcPts val="600"/>
              </a:spcBef>
              <a:spcAft>
                <a:spcPts val="600"/>
              </a:spcAft>
              <a:buClr>
                <a:srgbClr val="FF0000"/>
              </a:buClr>
              <a:buFont typeface="Wingdings" panose="05000000000000000000" pitchFamily="2" charset="2"/>
              <a:buChar char="p"/>
            </a:pPr>
            <a:r>
              <a:rPr lang="zh-CN" altLang="en-US" sz="2400" dirty="0">
                <a:solidFill>
                  <a:prstClr val="black"/>
                </a:solidFill>
              </a:rPr>
              <a:t>这支队伍首先思想政治上要强，要有奉献精神，当然还要有较强的履职能力。</a:t>
            </a:r>
            <a:endParaRPr lang="en-US" altLang="zh-CN" sz="2400" dirty="0">
              <a:solidFill>
                <a:prstClr val="black"/>
              </a:solidFill>
            </a:endParaRPr>
          </a:p>
          <a:p>
            <a:pPr marL="342900" lvl="0" indent="-342900">
              <a:lnSpc>
                <a:spcPct val="114000"/>
              </a:lnSpc>
              <a:spcBef>
                <a:spcPts val="600"/>
              </a:spcBef>
              <a:spcAft>
                <a:spcPts val="600"/>
              </a:spcAft>
              <a:buClr>
                <a:srgbClr val="FF0000"/>
              </a:buClr>
              <a:buFont typeface="Wingdings" panose="05000000000000000000" pitchFamily="2" charset="2"/>
              <a:buChar char="p"/>
            </a:pPr>
            <a:r>
              <a:rPr lang="zh-CN" altLang="en-US" sz="2400" dirty="0">
                <a:solidFill>
                  <a:prstClr val="black"/>
                </a:solidFill>
              </a:rPr>
              <a:t>我们要按照精干高效的原则，打造好这支队伍，要通过积极有效的措施，鼓励和引导优秀人才从事党务工作。</a:t>
            </a:r>
            <a:endParaRPr lang="en-US" altLang="zh-CN" sz="2400" dirty="0">
              <a:solidFill>
                <a:prstClr val="black"/>
              </a:solidFill>
            </a:endParaRPr>
          </a:p>
        </p:txBody>
      </p:sp>
    </p:spTree>
    <p:extLst>
      <p:ext uri="{BB962C8B-B14F-4D97-AF65-F5344CB8AC3E}">
        <p14:creationId xmlns:p14="http://schemas.microsoft.com/office/powerpoint/2010/main" val="391769301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1650" y="4158130"/>
            <a:ext cx="3143250" cy="2095500"/>
          </a:xfrm>
          <a:prstGeom prst="rect">
            <a:avLst/>
          </a:prstGeom>
        </p:spPr>
      </p:pic>
      <p:pic>
        <p:nvPicPr>
          <p:cNvPr id="4" name="图片 3"/>
          <p:cNvPicPr>
            <a:picLocks noChangeAspect="1"/>
          </p:cNvPicPr>
          <p:nvPr/>
        </p:nvPicPr>
        <p:blipFill rotWithShape="1">
          <a:blip r:embed="rId3"/>
          <a:srcRect t="1503"/>
          <a:stretch/>
        </p:blipFill>
        <p:spPr>
          <a:xfrm>
            <a:off x="83342" y="238123"/>
            <a:ext cx="2562225" cy="936503"/>
          </a:xfrm>
          <a:prstGeom prst="rect">
            <a:avLst/>
          </a:prstGeom>
          <a:ln>
            <a:noFill/>
          </a:ln>
          <a:effectLst>
            <a:outerShdw blurRad="190500" algn="tl" rotWithShape="0">
              <a:srgbClr val="000000">
                <a:alpha val="70000"/>
              </a:srgbClr>
            </a:outerShdw>
          </a:effectLst>
        </p:spPr>
      </p:pic>
      <p:sp>
        <p:nvSpPr>
          <p:cNvPr id="5" name="文本框 4"/>
          <p:cNvSpPr txBox="1"/>
          <p:nvPr/>
        </p:nvSpPr>
        <p:spPr>
          <a:xfrm>
            <a:off x="376236" y="475543"/>
            <a:ext cx="614363" cy="461665"/>
          </a:xfrm>
          <a:prstGeom prst="rect">
            <a:avLst/>
          </a:prstGeom>
          <a:noFill/>
        </p:spPr>
        <p:txBody>
          <a:bodyPr wrap="square" rtlCol="0">
            <a:spAutoFit/>
          </a:bodyPr>
          <a:lstStyle/>
          <a:p>
            <a:r>
              <a:rPr lang="en-US" altLang="zh-CN" sz="2400" dirty="0">
                <a:solidFill>
                  <a:schemeClr val="bg1"/>
                </a:solidFill>
                <a:latin typeface="方正大黑简体" panose="03000509000000000000" pitchFamily="65" charset="-122"/>
                <a:ea typeface="方正大黑简体" panose="03000509000000000000" pitchFamily="65" charset="-122"/>
              </a:rPr>
              <a:t>1.4</a:t>
            </a:r>
            <a:endParaRPr lang="zh-CN" altLang="en-US" sz="2400" dirty="0">
              <a:solidFill>
                <a:schemeClr val="bg1"/>
              </a:solidFill>
              <a:latin typeface="方正大黑简体" panose="03000509000000000000" pitchFamily="65" charset="-122"/>
              <a:ea typeface="方正大黑简体" panose="03000509000000000000" pitchFamily="65" charset="-122"/>
            </a:endParaRPr>
          </a:p>
        </p:txBody>
      </p:sp>
      <p:sp>
        <p:nvSpPr>
          <p:cNvPr id="8" name="文本框 7"/>
          <p:cNvSpPr txBox="1"/>
          <p:nvPr/>
        </p:nvSpPr>
        <p:spPr>
          <a:xfrm>
            <a:off x="1345405" y="444765"/>
            <a:ext cx="957263" cy="523220"/>
          </a:xfrm>
          <a:prstGeom prst="rect">
            <a:avLst/>
          </a:prstGeom>
          <a:noFill/>
        </p:spPr>
        <p:txBody>
          <a:bodyPr wrap="square" rtlCol="0">
            <a:spAutoFit/>
          </a:bodyPr>
          <a:lstStyle/>
          <a:p>
            <a:r>
              <a:rPr lang="zh-CN" altLang="en-US" sz="2800" dirty="0">
                <a:solidFill>
                  <a:schemeClr val="bg1"/>
                </a:solidFill>
                <a:latin typeface="方正大黑简体" panose="03000509000000000000" pitchFamily="65" charset="-122"/>
                <a:ea typeface="方正大黑简体" panose="03000509000000000000" pitchFamily="65" charset="-122"/>
              </a:rPr>
              <a:t>标准</a:t>
            </a:r>
          </a:p>
        </p:txBody>
      </p:sp>
      <p:sp>
        <p:nvSpPr>
          <p:cNvPr id="29" name="矩形 28"/>
          <p:cNvSpPr/>
          <p:nvPr/>
        </p:nvSpPr>
        <p:spPr>
          <a:xfrm>
            <a:off x="2938461" y="444764"/>
            <a:ext cx="2348720" cy="523220"/>
          </a:xfrm>
          <a:prstGeom prst="rect">
            <a:avLst/>
          </a:prstGeom>
        </p:spPr>
        <p:txBody>
          <a:bodyPr wrap="none">
            <a:spAutoFit/>
          </a:bodyPr>
          <a:lstStyle/>
          <a:p>
            <a:r>
              <a:rPr lang="zh-CN" altLang="en-US" sz="2800" b="1" dirty="0">
                <a:latin typeface="方正北魏楷书简体" panose="03000509000000000000" pitchFamily="65" charset="-122"/>
                <a:ea typeface="方正北魏楷书简体" panose="03000509000000000000" pitchFamily="65" charset="-122"/>
              </a:rPr>
              <a:t>五是保障有序</a:t>
            </a:r>
          </a:p>
        </p:txBody>
      </p:sp>
      <p:sp>
        <p:nvSpPr>
          <p:cNvPr id="13" name="矩形 12"/>
          <p:cNvSpPr/>
          <p:nvPr/>
        </p:nvSpPr>
        <p:spPr>
          <a:xfrm>
            <a:off x="541348" y="1412046"/>
            <a:ext cx="7539038" cy="3347198"/>
          </a:xfrm>
          <a:prstGeom prst="rect">
            <a:avLst/>
          </a:prstGeom>
        </p:spPr>
        <p:txBody>
          <a:bodyPr wrap="square">
            <a:spAutoFit/>
          </a:bodyPr>
          <a:lstStyle/>
          <a:p>
            <a:pPr marL="342900" lvl="0" indent="-342900">
              <a:lnSpc>
                <a:spcPct val="114000"/>
              </a:lnSpc>
              <a:spcBef>
                <a:spcPts val="600"/>
              </a:spcBef>
              <a:spcAft>
                <a:spcPts val="600"/>
              </a:spcAft>
              <a:buClr>
                <a:srgbClr val="FF0000"/>
              </a:buClr>
              <a:buFont typeface="Wingdings" panose="05000000000000000000" pitchFamily="2" charset="2"/>
              <a:buChar char="p"/>
            </a:pPr>
            <a:r>
              <a:rPr lang="zh-CN" altLang="en-US" sz="2400" dirty="0">
                <a:solidFill>
                  <a:prstClr val="black"/>
                </a:solidFill>
              </a:rPr>
              <a:t>大力加强对基层党建工作的保障，推动重心下移、资源下沉，为基层提供强有力的条件保障。</a:t>
            </a:r>
            <a:endParaRPr lang="en-US" altLang="zh-CN" sz="2400" dirty="0">
              <a:solidFill>
                <a:prstClr val="black"/>
              </a:solidFill>
            </a:endParaRPr>
          </a:p>
          <a:p>
            <a:pPr marL="342900" lvl="0" indent="-342900">
              <a:lnSpc>
                <a:spcPct val="114000"/>
              </a:lnSpc>
              <a:spcBef>
                <a:spcPts val="600"/>
              </a:spcBef>
              <a:spcAft>
                <a:spcPts val="600"/>
              </a:spcAft>
              <a:buClr>
                <a:srgbClr val="FF0000"/>
              </a:buClr>
              <a:buFont typeface="Wingdings" panose="05000000000000000000" pitchFamily="2" charset="2"/>
              <a:buChar char="p"/>
            </a:pPr>
            <a:r>
              <a:rPr lang="zh-CN" altLang="en-US" sz="2400" dirty="0">
                <a:solidFill>
                  <a:prstClr val="black"/>
                </a:solidFill>
              </a:rPr>
              <a:t>切实保障基层党建经费，逐步加大党费的返还力度和对基层活动的支持力度，建立稳定的经费保障机制。</a:t>
            </a:r>
            <a:endParaRPr lang="en-US" altLang="zh-CN" sz="2400" dirty="0">
              <a:solidFill>
                <a:prstClr val="black"/>
              </a:solidFill>
            </a:endParaRPr>
          </a:p>
          <a:p>
            <a:pPr marL="342900" lvl="0" indent="-342900">
              <a:lnSpc>
                <a:spcPct val="114000"/>
              </a:lnSpc>
              <a:spcBef>
                <a:spcPts val="600"/>
              </a:spcBef>
              <a:spcAft>
                <a:spcPts val="600"/>
              </a:spcAft>
              <a:buClr>
                <a:srgbClr val="FF0000"/>
              </a:buClr>
              <a:buFont typeface="Wingdings" panose="05000000000000000000" pitchFamily="2" charset="2"/>
              <a:buChar char="p"/>
            </a:pPr>
            <a:r>
              <a:rPr lang="zh-CN" altLang="en-US" sz="2400" dirty="0">
                <a:solidFill>
                  <a:prstClr val="black"/>
                </a:solidFill>
              </a:rPr>
              <a:t>加强活动阵地建设，统筹校内外资源，建立相对稳定的党员活动阵地，注重建设网上活动阵地，为基层党组织提供便利条件。</a:t>
            </a:r>
            <a:endParaRPr lang="en-US" altLang="zh-CN" sz="2400" dirty="0">
              <a:solidFill>
                <a:prstClr val="black"/>
              </a:solidFill>
            </a:endParaRPr>
          </a:p>
        </p:txBody>
      </p:sp>
    </p:spTree>
    <p:extLst>
      <p:ext uri="{BB962C8B-B14F-4D97-AF65-F5344CB8AC3E}">
        <p14:creationId xmlns:p14="http://schemas.microsoft.com/office/powerpoint/2010/main" val="132838298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2"/>
          <a:srcRect t="1503"/>
          <a:stretch/>
        </p:blipFill>
        <p:spPr>
          <a:xfrm>
            <a:off x="83342" y="238123"/>
            <a:ext cx="2562225" cy="936503"/>
          </a:xfrm>
          <a:prstGeom prst="rect">
            <a:avLst/>
          </a:prstGeom>
          <a:ln>
            <a:noFill/>
          </a:ln>
          <a:effectLst>
            <a:outerShdw blurRad="190500" algn="tl" rotWithShape="0">
              <a:srgbClr val="000000">
                <a:alpha val="70000"/>
              </a:srgbClr>
            </a:outerShdw>
          </a:effectLst>
        </p:spPr>
      </p:pic>
      <p:sp>
        <p:nvSpPr>
          <p:cNvPr id="5" name="文本框 4"/>
          <p:cNvSpPr txBox="1"/>
          <p:nvPr/>
        </p:nvSpPr>
        <p:spPr>
          <a:xfrm>
            <a:off x="376236" y="475543"/>
            <a:ext cx="614363" cy="461665"/>
          </a:xfrm>
          <a:prstGeom prst="rect">
            <a:avLst/>
          </a:prstGeom>
          <a:noFill/>
        </p:spPr>
        <p:txBody>
          <a:bodyPr wrap="square" rtlCol="0">
            <a:spAutoFit/>
          </a:bodyPr>
          <a:lstStyle/>
          <a:p>
            <a:r>
              <a:rPr lang="en-US" altLang="zh-CN" sz="2400" dirty="0">
                <a:solidFill>
                  <a:schemeClr val="bg1"/>
                </a:solidFill>
                <a:latin typeface="方正大黑简体" panose="03000509000000000000" pitchFamily="65" charset="-122"/>
                <a:ea typeface="方正大黑简体" panose="03000509000000000000" pitchFamily="65" charset="-122"/>
              </a:rPr>
              <a:t>1.4</a:t>
            </a:r>
            <a:endParaRPr lang="zh-CN" altLang="en-US" sz="2400" dirty="0">
              <a:solidFill>
                <a:schemeClr val="bg1"/>
              </a:solidFill>
              <a:latin typeface="方正大黑简体" panose="03000509000000000000" pitchFamily="65" charset="-122"/>
              <a:ea typeface="方正大黑简体" panose="03000509000000000000" pitchFamily="65" charset="-122"/>
            </a:endParaRPr>
          </a:p>
        </p:txBody>
      </p:sp>
      <p:sp>
        <p:nvSpPr>
          <p:cNvPr id="8" name="文本框 7"/>
          <p:cNvSpPr txBox="1"/>
          <p:nvPr/>
        </p:nvSpPr>
        <p:spPr>
          <a:xfrm>
            <a:off x="1345405" y="444765"/>
            <a:ext cx="957263" cy="523220"/>
          </a:xfrm>
          <a:prstGeom prst="rect">
            <a:avLst/>
          </a:prstGeom>
          <a:noFill/>
        </p:spPr>
        <p:txBody>
          <a:bodyPr wrap="square" rtlCol="0">
            <a:spAutoFit/>
          </a:bodyPr>
          <a:lstStyle/>
          <a:p>
            <a:r>
              <a:rPr lang="zh-CN" altLang="en-US" sz="2800" dirty="0">
                <a:solidFill>
                  <a:schemeClr val="bg1"/>
                </a:solidFill>
                <a:latin typeface="方正大黑简体" panose="03000509000000000000" pitchFamily="65" charset="-122"/>
                <a:ea typeface="方正大黑简体" panose="03000509000000000000" pitchFamily="65" charset="-122"/>
              </a:rPr>
              <a:t>标准</a:t>
            </a:r>
          </a:p>
        </p:txBody>
      </p:sp>
      <p:sp>
        <p:nvSpPr>
          <p:cNvPr id="29" name="矩形 28"/>
          <p:cNvSpPr/>
          <p:nvPr/>
        </p:nvSpPr>
        <p:spPr>
          <a:xfrm>
            <a:off x="2938461" y="444764"/>
            <a:ext cx="2348720" cy="523220"/>
          </a:xfrm>
          <a:prstGeom prst="rect">
            <a:avLst/>
          </a:prstGeom>
        </p:spPr>
        <p:txBody>
          <a:bodyPr wrap="none">
            <a:spAutoFit/>
          </a:bodyPr>
          <a:lstStyle/>
          <a:p>
            <a:r>
              <a:rPr lang="zh-CN" altLang="en-US" sz="2800" b="1" dirty="0">
                <a:latin typeface="方正北魏楷书简体" panose="03000509000000000000" pitchFamily="65" charset="-122"/>
                <a:ea typeface="方正北魏楷书简体" panose="03000509000000000000" pitchFamily="65" charset="-122"/>
              </a:rPr>
              <a:t>六是制度完备</a:t>
            </a:r>
          </a:p>
        </p:txBody>
      </p:sp>
      <p:sp>
        <p:nvSpPr>
          <p:cNvPr id="13" name="矩形 12"/>
          <p:cNvSpPr/>
          <p:nvPr/>
        </p:nvSpPr>
        <p:spPr>
          <a:xfrm>
            <a:off x="802481" y="1865075"/>
            <a:ext cx="7539038" cy="3200876"/>
          </a:xfrm>
          <a:prstGeom prst="rect">
            <a:avLst/>
          </a:prstGeom>
        </p:spPr>
        <p:txBody>
          <a:bodyPr wrap="square">
            <a:spAutoFit/>
          </a:bodyPr>
          <a:lstStyle/>
          <a:p>
            <a:pPr marL="342900" lvl="0" indent="-342900">
              <a:spcBef>
                <a:spcPts val="600"/>
              </a:spcBef>
              <a:spcAft>
                <a:spcPts val="600"/>
              </a:spcAft>
              <a:buClr>
                <a:srgbClr val="FF0000"/>
              </a:buClr>
              <a:buFont typeface="Wingdings" panose="05000000000000000000" pitchFamily="2" charset="2"/>
              <a:buChar char="p"/>
            </a:pPr>
            <a:r>
              <a:rPr lang="zh-CN" altLang="en-US" sz="2400" dirty="0">
                <a:solidFill>
                  <a:prstClr val="black"/>
                </a:solidFill>
              </a:rPr>
              <a:t>在学校接受教育部各种专项检查，以及教育部部署的巡视整改任务落实过程中，我们发现管理上还存在不少漏洞，其中既有制度执行不到位的问题，同时也有制度缺失的问题。</a:t>
            </a:r>
            <a:endParaRPr lang="en-US" altLang="zh-CN" sz="2400" dirty="0">
              <a:solidFill>
                <a:prstClr val="black"/>
              </a:solidFill>
            </a:endParaRPr>
          </a:p>
          <a:p>
            <a:pPr marL="342900" lvl="0" indent="-342900">
              <a:spcBef>
                <a:spcPts val="600"/>
              </a:spcBef>
              <a:spcAft>
                <a:spcPts val="600"/>
              </a:spcAft>
              <a:buClr>
                <a:srgbClr val="FF0000"/>
              </a:buClr>
              <a:buFont typeface="Wingdings" panose="05000000000000000000" pitchFamily="2" charset="2"/>
              <a:buChar char="p"/>
            </a:pPr>
            <a:r>
              <a:rPr lang="zh-CN" altLang="en-US" sz="2400" b="1" dirty="0">
                <a:solidFill>
                  <a:srgbClr val="C00000"/>
                </a:solidFill>
              </a:rPr>
              <a:t>学校层面，</a:t>
            </a:r>
            <a:r>
              <a:rPr lang="zh-CN" altLang="en-US" sz="2400" dirty="0">
                <a:solidFill>
                  <a:prstClr val="black"/>
                </a:solidFill>
                <a:latin typeface="方正北魏楷书简体" panose="03000509000000000000" pitchFamily="65" charset="-122"/>
                <a:ea typeface="方正北魏楷书简体" panose="03000509000000000000" pitchFamily="65" charset="-122"/>
              </a:rPr>
              <a:t>我们要把建章立制作为最基础性的工作，既要统筹考虑，又要突出重点，聚焦问题，弄清楚目前我们最急缺的制度是哪些，尽快把制度建起来，规矩立起来，漏洞堵起来。</a:t>
            </a:r>
            <a:endParaRPr lang="en-US" altLang="zh-CN" sz="2400" dirty="0">
              <a:solidFill>
                <a:prstClr val="black"/>
              </a:solidFill>
              <a:latin typeface="方正北魏楷书简体" panose="03000509000000000000" pitchFamily="65" charset="-122"/>
              <a:ea typeface="方正北魏楷书简体" panose="03000509000000000000" pitchFamily="65" charset="-122"/>
            </a:endParaRPr>
          </a:p>
        </p:txBody>
      </p:sp>
    </p:spTree>
    <p:extLst>
      <p:ext uri="{BB962C8B-B14F-4D97-AF65-F5344CB8AC3E}">
        <p14:creationId xmlns:p14="http://schemas.microsoft.com/office/powerpoint/2010/main" val="159226277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2"/>
          <a:srcRect t="1503"/>
          <a:stretch/>
        </p:blipFill>
        <p:spPr>
          <a:xfrm>
            <a:off x="83342" y="238123"/>
            <a:ext cx="2562225" cy="936503"/>
          </a:xfrm>
          <a:prstGeom prst="rect">
            <a:avLst/>
          </a:prstGeom>
          <a:ln>
            <a:noFill/>
          </a:ln>
          <a:effectLst>
            <a:outerShdw blurRad="190500" algn="tl" rotWithShape="0">
              <a:srgbClr val="000000">
                <a:alpha val="70000"/>
              </a:srgbClr>
            </a:outerShdw>
          </a:effectLst>
        </p:spPr>
      </p:pic>
      <p:sp>
        <p:nvSpPr>
          <p:cNvPr id="5" name="文本框 4"/>
          <p:cNvSpPr txBox="1"/>
          <p:nvPr/>
        </p:nvSpPr>
        <p:spPr>
          <a:xfrm>
            <a:off x="376236" y="475543"/>
            <a:ext cx="614363" cy="461665"/>
          </a:xfrm>
          <a:prstGeom prst="rect">
            <a:avLst/>
          </a:prstGeom>
          <a:noFill/>
        </p:spPr>
        <p:txBody>
          <a:bodyPr wrap="square" rtlCol="0">
            <a:spAutoFit/>
          </a:bodyPr>
          <a:lstStyle/>
          <a:p>
            <a:r>
              <a:rPr lang="en-US" altLang="zh-CN" sz="2400" dirty="0">
                <a:solidFill>
                  <a:schemeClr val="bg1"/>
                </a:solidFill>
                <a:latin typeface="方正大黑简体" panose="03000509000000000000" pitchFamily="65" charset="-122"/>
                <a:ea typeface="方正大黑简体" panose="03000509000000000000" pitchFamily="65" charset="-122"/>
              </a:rPr>
              <a:t>1.4</a:t>
            </a:r>
            <a:endParaRPr lang="zh-CN" altLang="en-US" sz="2400" dirty="0">
              <a:solidFill>
                <a:schemeClr val="bg1"/>
              </a:solidFill>
              <a:latin typeface="方正大黑简体" panose="03000509000000000000" pitchFamily="65" charset="-122"/>
              <a:ea typeface="方正大黑简体" panose="03000509000000000000" pitchFamily="65" charset="-122"/>
            </a:endParaRPr>
          </a:p>
        </p:txBody>
      </p:sp>
      <p:sp>
        <p:nvSpPr>
          <p:cNvPr id="8" name="文本框 7"/>
          <p:cNvSpPr txBox="1"/>
          <p:nvPr/>
        </p:nvSpPr>
        <p:spPr>
          <a:xfrm>
            <a:off x="1345405" y="444765"/>
            <a:ext cx="957263" cy="523220"/>
          </a:xfrm>
          <a:prstGeom prst="rect">
            <a:avLst/>
          </a:prstGeom>
          <a:noFill/>
        </p:spPr>
        <p:txBody>
          <a:bodyPr wrap="square" rtlCol="0">
            <a:spAutoFit/>
          </a:bodyPr>
          <a:lstStyle/>
          <a:p>
            <a:r>
              <a:rPr lang="zh-CN" altLang="en-US" sz="2800" dirty="0">
                <a:solidFill>
                  <a:schemeClr val="bg1"/>
                </a:solidFill>
                <a:latin typeface="方正大黑简体" panose="03000509000000000000" pitchFamily="65" charset="-122"/>
                <a:ea typeface="方正大黑简体" panose="03000509000000000000" pitchFamily="65" charset="-122"/>
              </a:rPr>
              <a:t>标准</a:t>
            </a:r>
          </a:p>
        </p:txBody>
      </p:sp>
      <p:sp>
        <p:nvSpPr>
          <p:cNvPr id="29" name="矩形 28"/>
          <p:cNvSpPr/>
          <p:nvPr/>
        </p:nvSpPr>
        <p:spPr>
          <a:xfrm>
            <a:off x="2938461" y="444764"/>
            <a:ext cx="2348720" cy="523220"/>
          </a:xfrm>
          <a:prstGeom prst="rect">
            <a:avLst/>
          </a:prstGeom>
        </p:spPr>
        <p:txBody>
          <a:bodyPr wrap="none">
            <a:spAutoFit/>
          </a:bodyPr>
          <a:lstStyle/>
          <a:p>
            <a:r>
              <a:rPr lang="zh-CN" altLang="en-US" sz="2800" b="1" dirty="0">
                <a:latin typeface="方正北魏楷书简体" panose="03000509000000000000" pitchFamily="65" charset="-122"/>
                <a:ea typeface="方正北魏楷书简体" panose="03000509000000000000" pitchFamily="65" charset="-122"/>
              </a:rPr>
              <a:t>六是制度完备</a:t>
            </a:r>
          </a:p>
        </p:txBody>
      </p:sp>
      <p:sp>
        <p:nvSpPr>
          <p:cNvPr id="13" name="矩形 12"/>
          <p:cNvSpPr/>
          <p:nvPr/>
        </p:nvSpPr>
        <p:spPr>
          <a:xfrm>
            <a:off x="802481" y="1541125"/>
            <a:ext cx="7539038" cy="4162871"/>
          </a:xfrm>
          <a:prstGeom prst="rect">
            <a:avLst/>
          </a:prstGeom>
        </p:spPr>
        <p:txBody>
          <a:bodyPr wrap="square">
            <a:spAutoFit/>
          </a:bodyPr>
          <a:lstStyle/>
          <a:p>
            <a:pPr marL="342900" lvl="0" indent="-342900">
              <a:lnSpc>
                <a:spcPct val="114000"/>
              </a:lnSpc>
              <a:spcBef>
                <a:spcPts val="600"/>
              </a:spcBef>
              <a:spcAft>
                <a:spcPts val="600"/>
              </a:spcAft>
              <a:buClr>
                <a:srgbClr val="FF0000"/>
              </a:buClr>
              <a:buFont typeface="Wingdings" panose="05000000000000000000" pitchFamily="2" charset="2"/>
              <a:buChar char="p"/>
            </a:pPr>
            <a:r>
              <a:rPr lang="zh-CN" altLang="en-US" sz="2400" b="1" dirty="0">
                <a:solidFill>
                  <a:srgbClr val="C00000"/>
                </a:solidFill>
              </a:rPr>
              <a:t>学院层面</a:t>
            </a:r>
            <a:endParaRPr lang="en-US" altLang="zh-CN" sz="2400" dirty="0">
              <a:solidFill>
                <a:prstClr val="black"/>
              </a:solidFill>
              <a:latin typeface="方正北魏楷书简体" panose="03000509000000000000" pitchFamily="65" charset="-122"/>
              <a:ea typeface="方正北魏楷书简体" panose="03000509000000000000" pitchFamily="65" charset="-122"/>
            </a:endParaRPr>
          </a:p>
          <a:p>
            <a:pPr marL="342900" lvl="0" indent="-342900">
              <a:lnSpc>
                <a:spcPct val="114000"/>
              </a:lnSpc>
              <a:spcBef>
                <a:spcPts val="600"/>
              </a:spcBef>
              <a:spcAft>
                <a:spcPts val="600"/>
              </a:spcAft>
              <a:buClr>
                <a:srgbClr val="FF0000"/>
              </a:buClr>
              <a:buFont typeface="Arial" panose="020B0604020202020204" pitchFamily="34" charset="0"/>
              <a:buChar char="•"/>
            </a:pPr>
            <a:r>
              <a:rPr lang="zh-CN" altLang="en-US" sz="2400" dirty="0">
                <a:solidFill>
                  <a:prstClr val="black"/>
                </a:solidFill>
                <a:latin typeface="方正北魏楷书简体" panose="03000509000000000000" pitchFamily="65" charset="-122"/>
                <a:ea typeface="方正北魏楷书简体" panose="03000509000000000000" pitchFamily="65" charset="-122"/>
              </a:rPr>
              <a:t>在认真执行学校各项制度的同时，也要抓好学院的建章立制工作，只有把建章立制的工作抓好了，规矩定清楚了，定完善了，全面从严治党才能真正落实到位。细化党政联席会议制度议事规则和决策程序，把民主集中贯彻执行到位。</a:t>
            </a:r>
            <a:endParaRPr lang="en-US" altLang="zh-CN" sz="2400" dirty="0">
              <a:solidFill>
                <a:prstClr val="black"/>
              </a:solidFill>
              <a:latin typeface="方正北魏楷书简体" panose="03000509000000000000" pitchFamily="65" charset="-122"/>
              <a:ea typeface="方正北魏楷书简体" panose="03000509000000000000" pitchFamily="65" charset="-122"/>
            </a:endParaRPr>
          </a:p>
          <a:p>
            <a:pPr marL="342900" lvl="0" indent="-342900">
              <a:lnSpc>
                <a:spcPct val="114000"/>
              </a:lnSpc>
              <a:spcBef>
                <a:spcPts val="600"/>
              </a:spcBef>
              <a:spcAft>
                <a:spcPts val="600"/>
              </a:spcAft>
              <a:buClr>
                <a:srgbClr val="FF0000"/>
              </a:buClr>
              <a:buFont typeface="Arial" panose="020B0604020202020204" pitchFamily="34" charset="0"/>
              <a:buChar char="•"/>
            </a:pPr>
            <a:r>
              <a:rPr lang="zh-CN" altLang="en-US" sz="2400" dirty="0">
                <a:solidFill>
                  <a:prstClr val="black"/>
                </a:solidFill>
                <a:latin typeface="方正北魏楷书简体" panose="03000509000000000000" pitchFamily="65" charset="-122"/>
                <a:ea typeface="方正北魏楷书简体" panose="03000509000000000000" pitchFamily="65" charset="-122"/>
              </a:rPr>
              <a:t>要坚持党建工作同业务工作一起谋划、一起部署、一起考核，统筹业务工作中党的建设，切实解决研究业务工作多，研究党建工作少，从严治党不到位的问题。</a:t>
            </a:r>
            <a:endParaRPr lang="en-US" altLang="zh-CN" sz="2400" dirty="0">
              <a:solidFill>
                <a:prstClr val="black"/>
              </a:solidFill>
              <a:latin typeface="方正北魏楷书简体" panose="03000509000000000000" pitchFamily="65" charset="-122"/>
              <a:ea typeface="方正北魏楷书简体" panose="03000509000000000000" pitchFamily="65" charset="-122"/>
            </a:endParaRPr>
          </a:p>
        </p:txBody>
      </p:sp>
    </p:spTree>
    <p:extLst>
      <p:ext uri="{BB962C8B-B14F-4D97-AF65-F5344CB8AC3E}">
        <p14:creationId xmlns:p14="http://schemas.microsoft.com/office/powerpoint/2010/main" val="25873000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2"/>
          <a:srcRect t="1503"/>
          <a:stretch/>
        </p:blipFill>
        <p:spPr>
          <a:xfrm>
            <a:off x="83342" y="238123"/>
            <a:ext cx="2562225" cy="936503"/>
          </a:xfrm>
          <a:prstGeom prst="rect">
            <a:avLst/>
          </a:prstGeom>
          <a:ln>
            <a:noFill/>
          </a:ln>
          <a:effectLst>
            <a:outerShdw blurRad="190500" algn="tl" rotWithShape="0">
              <a:srgbClr val="000000">
                <a:alpha val="70000"/>
              </a:srgbClr>
            </a:outerShdw>
          </a:effectLst>
        </p:spPr>
      </p:pic>
      <p:sp>
        <p:nvSpPr>
          <p:cNvPr id="5" name="文本框 4"/>
          <p:cNvSpPr txBox="1"/>
          <p:nvPr/>
        </p:nvSpPr>
        <p:spPr>
          <a:xfrm>
            <a:off x="376236" y="475543"/>
            <a:ext cx="614363" cy="461665"/>
          </a:xfrm>
          <a:prstGeom prst="rect">
            <a:avLst/>
          </a:prstGeom>
          <a:noFill/>
        </p:spPr>
        <p:txBody>
          <a:bodyPr wrap="square" rtlCol="0">
            <a:spAutoFit/>
          </a:bodyPr>
          <a:lstStyle/>
          <a:p>
            <a:r>
              <a:rPr lang="en-US" altLang="zh-CN" sz="2400" dirty="0">
                <a:solidFill>
                  <a:schemeClr val="bg1"/>
                </a:solidFill>
                <a:latin typeface="方正大黑简体" panose="03000509000000000000" pitchFamily="65" charset="-122"/>
                <a:ea typeface="方正大黑简体" panose="03000509000000000000" pitchFamily="65" charset="-122"/>
              </a:rPr>
              <a:t>1.4</a:t>
            </a:r>
            <a:endParaRPr lang="zh-CN" altLang="en-US" sz="2400" dirty="0">
              <a:solidFill>
                <a:schemeClr val="bg1"/>
              </a:solidFill>
              <a:latin typeface="方正大黑简体" panose="03000509000000000000" pitchFamily="65" charset="-122"/>
              <a:ea typeface="方正大黑简体" panose="03000509000000000000" pitchFamily="65" charset="-122"/>
            </a:endParaRPr>
          </a:p>
        </p:txBody>
      </p:sp>
      <p:sp>
        <p:nvSpPr>
          <p:cNvPr id="8" name="文本框 7"/>
          <p:cNvSpPr txBox="1"/>
          <p:nvPr/>
        </p:nvSpPr>
        <p:spPr>
          <a:xfrm>
            <a:off x="1345405" y="444765"/>
            <a:ext cx="957263" cy="523220"/>
          </a:xfrm>
          <a:prstGeom prst="rect">
            <a:avLst/>
          </a:prstGeom>
          <a:noFill/>
        </p:spPr>
        <p:txBody>
          <a:bodyPr wrap="square" rtlCol="0">
            <a:spAutoFit/>
          </a:bodyPr>
          <a:lstStyle/>
          <a:p>
            <a:r>
              <a:rPr lang="zh-CN" altLang="en-US" sz="2800" dirty="0">
                <a:solidFill>
                  <a:schemeClr val="bg1"/>
                </a:solidFill>
                <a:latin typeface="方正大黑简体" panose="03000509000000000000" pitchFamily="65" charset="-122"/>
                <a:ea typeface="方正大黑简体" panose="03000509000000000000" pitchFamily="65" charset="-122"/>
              </a:rPr>
              <a:t>标准</a:t>
            </a:r>
          </a:p>
        </p:txBody>
      </p:sp>
      <p:sp>
        <p:nvSpPr>
          <p:cNvPr id="29" name="矩形 28"/>
          <p:cNvSpPr/>
          <p:nvPr/>
        </p:nvSpPr>
        <p:spPr>
          <a:xfrm>
            <a:off x="2938461" y="444764"/>
            <a:ext cx="2348720" cy="523220"/>
          </a:xfrm>
          <a:prstGeom prst="rect">
            <a:avLst/>
          </a:prstGeom>
        </p:spPr>
        <p:txBody>
          <a:bodyPr wrap="none">
            <a:spAutoFit/>
          </a:bodyPr>
          <a:lstStyle/>
          <a:p>
            <a:r>
              <a:rPr lang="zh-CN" altLang="en-US" sz="2800" b="1" dirty="0">
                <a:latin typeface="方正北魏楷书简体" panose="03000509000000000000" pitchFamily="65" charset="-122"/>
                <a:ea typeface="方正北魏楷书简体" panose="03000509000000000000" pitchFamily="65" charset="-122"/>
              </a:rPr>
              <a:t>七是监督有力</a:t>
            </a:r>
          </a:p>
        </p:txBody>
      </p:sp>
      <p:sp>
        <p:nvSpPr>
          <p:cNvPr id="13" name="矩形 12"/>
          <p:cNvSpPr/>
          <p:nvPr/>
        </p:nvSpPr>
        <p:spPr>
          <a:xfrm>
            <a:off x="309168" y="1603465"/>
            <a:ext cx="8525664" cy="3724096"/>
          </a:xfrm>
          <a:prstGeom prst="rect">
            <a:avLst/>
          </a:prstGeom>
        </p:spPr>
        <p:txBody>
          <a:bodyPr wrap="square">
            <a:spAutoFit/>
          </a:bodyPr>
          <a:lstStyle/>
          <a:p>
            <a:pPr marL="342900" lvl="0" indent="-342900">
              <a:spcBef>
                <a:spcPts val="600"/>
              </a:spcBef>
              <a:spcAft>
                <a:spcPts val="600"/>
              </a:spcAft>
              <a:buClr>
                <a:srgbClr val="FF0000"/>
              </a:buClr>
              <a:buFont typeface="Wingdings" panose="05000000000000000000" pitchFamily="2" charset="2"/>
              <a:buChar char="p"/>
            </a:pPr>
            <a:r>
              <a:rPr lang="zh-CN" altLang="en-US" sz="2400" dirty="0">
                <a:solidFill>
                  <a:prstClr val="black"/>
                </a:solidFill>
                <a:latin typeface="+mn-ea"/>
              </a:rPr>
              <a:t>党的组织部门、纪检监察部门、财务审计部门都要强化监督意识，加强监督检查，发现问题及时纠正，触犯纪律严肃处理，只有这样才能使规矩真正立起来，纪律真正挺起来。</a:t>
            </a:r>
            <a:endParaRPr lang="en-US" altLang="zh-CN" sz="2400" dirty="0">
              <a:solidFill>
                <a:prstClr val="black"/>
              </a:solidFill>
              <a:latin typeface="+mn-ea"/>
            </a:endParaRPr>
          </a:p>
          <a:p>
            <a:pPr marL="342900" lvl="0" indent="-342900">
              <a:spcBef>
                <a:spcPts val="600"/>
              </a:spcBef>
              <a:spcAft>
                <a:spcPts val="600"/>
              </a:spcAft>
              <a:buClr>
                <a:srgbClr val="FF0000"/>
              </a:buClr>
              <a:buFont typeface="Wingdings" panose="05000000000000000000" pitchFamily="2" charset="2"/>
              <a:buChar char="p"/>
            </a:pPr>
            <a:r>
              <a:rPr lang="zh-CN" altLang="en-US" sz="2400" dirty="0">
                <a:solidFill>
                  <a:prstClr val="black"/>
                </a:solidFill>
                <a:latin typeface="+mn-ea"/>
              </a:rPr>
              <a:t>我们要做到对监督的全覆盖，同时又要突出重点，要加强对人财物权力集中的部门、单位和工作岗位的监督，保证权力在阳光下运行，保证中央八项规定精神落实到位。</a:t>
            </a:r>
            <a:endParaRPr lang="en-US" altLang="zh-CN" sz="2400" dirty="0">
              <a:solidFill>
                <a:prstClr val="black"/>
              </a:solidFill>
              <a:latin typeface="+mn-ea"/>
            </a:endParaRPr>
          </a:p>
          <a:p>
            <a:pPr marL="342900" lvl="0" indent="-342900">
              <a:spcBef>
                <a:spcPts val="600"/>
              </a:spcBef>
              <a:spcAft>
                <a:spcPts val="600"/>
              </a:spcAft>
              <a:buClr>
                <a:srgbClr val="FF0000"/>
              </a:buClr>
              <a:buFont typeface="Wingdings" panose="05000000000000000000" pitchFamily="2" charset="2"/>
              <a:buChar char="p"/>
            </a:pPr>
            <a:r>
              <a:rPr lang="zh-CN" altLang="en-US" sz="2400" dirty="0">
                <a:solidFill>
                  <a:prstClr val="black"/>
                </a:solidFill>
                <a:latin typeface="+mn-ea"/>
              </a:rPr>
              <a:t>坚持从严监督管理干部</a:t>
            </a:r>
            <a:r>
              <a:rPr lang="en-US" altLang="zh-CN" sz="2400" dirty="0">
                <a:solidFill>
                  <a:prstClr val="black"/>
                </a:solidFill>
                <a:latin typeface="+mn-ea"/>
              </a:rPr>
              <a:t>,</a:t>
            </a:r>
            <a:r>
              <a:rPr lang="zh-CN" altLang="en-US" sz="2400" dirty="0">
                <a:solidFill>
                  <a:prstClr val="black"/>
                </a:solidFill>
                <a:latin typeface="+mn-ea"/>
              </a:rPr>
              <a:t>坚持以严的标准要求干部、以严的措施管理干部、以严的纪律约束干部</a:t>
            </a:r>
            <a:r>
              <a:rPr lang="en-US" altLang="zh-CN" sz="2400" dirty="0">
                <a:solidFill>
                  <a:prstClr val="black"/>
                </a:solidFill>
                <a:latin typeface="+mn-ea"/>
              </a:rPr>
              <a:t>,</a:t>
            </a:r>
            <a:r>
              <a:rPr lang="zh-CN" altLang="en-US" sz="2400" dirty="0">
                <a:solidFill>
                  <a:prstClr val="black"/>
                </a:solidFill>
                <a:latin typeface="+mn-ea"/>
              </a:rPr>
              <a:t>使广大干部既廉又勤</a:t>
            </a:r>
            <a:r>
              <a:rPr lang="en-US" altLang="zh-CN" sz="2400" dirty="0">
                <a:solidFill>
                  <a:prstClr val="black"/>
                </a:solidFill>
                <a:latin typeface="+mn-ea"/>
              </a:rPr>
              <a:t>,</a:t>
            </a:r>
            <a:r>
              <a:rPr lang="zh-CN" altLang="en-US" sz="2400" dirty="0">
                <a:solidFill>
                  <a:prstClr val="black"/>
                </a:solidFill>
                <a:latin typeface="+mn-ea"/>
              </a:rPr>
              <a:t>既干净又干事。</a:t>
            </a:r>
            <a:endParaRPr lang="en-US" altLang="zh-CN" sz="2400" dirty="0">
              <a:solidFill>
                <a:prstClr val="black"/>
              </a:solidFill>
              <a:latin typeface="+mn-ea"/>
            </a:endParaRPr>
          </a:p>
        </p:txBody>
      </p:sp>
    </p:spTree>
    <p:extLst>
      <p:ext uri="{BB962C8B-B14F-4D97-AF65-F5344CB8AC3E}">
        <p14:creationId xmlns:p14="http://schemas.microsoft.com/office/powerpoint/2010/main" val="325662819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2"/>
          <a:srcRect t="1503"/>
          <a:stretch/>
        </p:blipFill>
        <p:spPr>
          <a:xfrm>
            <a:off x="83342" y="238123"/>
            <a:ext cx="2562225" cy="936503"/>
          </a:xfrm>
          <a:prstGeom prst="rect">
            <a:avLst/>
          </a:prstGeom>
          <a:ln>
            <a:noFill/>
          </a:ln>
          <a:effectLst>
            <a:outerShdw blurRad="190500" algn="tl" rotWithShape="0">
              <a:srgbClr val="000000">
                <a:alpha val="70000"/>
              </a:srgbClr>
            </a:outerShdw>
          </a:effectLst>
        </p:spPr>
      </p:pic>
      <p:sp>
        <p:nvSpPr>
          <p:cNvPr id="5" name="文本框 4"/>
          <p:cNvSpPr txBox="1"/>
          <p:nvPr/>
        </p:nvSpPr>
        <p:spPr>
          <a:xfrm>
            <a:off x="376236" y="475543"/>
            <a:ext cx="614363" cy="461665"/>
          </a:xfrm>
          <a:prstGeom prst="rect">
            <a:avLst/>
          </a:prstGeom>
          <a:noFill/>
        </p:spPr>
        <p:txBody>
          <a:bodyPr wrap="square" rtlCol="0">
            <a:spAutoFit/>
          </a:bodyPr>
          <a:lstStyle/>
          <a:p>
            <a:r>
              <a:rPr lang="en-US" altLang="zh-CN" sz="2400" dirty="0">
                <a:solidFill>
                  <a:schemeClr val="bg1"/>
                </a:solidFill>
                <a:latin typeface="方正大黑简体" panose="03000509000000000000" pitchFamily="65" charset="-122"/>
                <a:ea typeface="方正大黑简体" panose="03000509000000000000" pitchFamily="65" charset="-122"/>
              </a:rPr>
              <a:t>1.5</a:t>
            </a:r>
            <a:endParaRPr lang="zh-CN" altLang="en-US" sz="2400" dirty="0">
              <a:solidFill>
                <a:schemeClr val="bg1"/>
              </a:solidFill>
              <a:latin typeface="方正大黑简体" panose="03000509000000000000" pitchFamily="65" charset="-122"/>
              <a:ea typeface="方正大黑简体" panose="03000509000000000000" pitchFamily="65" charset="-122"/>
            </a:endParaRPr>
          </a:p>
        </p:txBody>
      </p:sp>
      <p:sp>
        <p:nvSpPr>
          <p:cNvPr id="8" name="文本框 7"/>
          <p:cNvSpPr txBox="1"/>
          <p:nvPr/>
        </p:nvSpPr>
        <p:spPr>
          <a:xfrm>
            <a:off x="1345405" y="444765"/>
            <a:ext cx="957263" cy="523220"/>
          </a:xfrm>
          <a:prstGeom prst="rect">
            <a:avLst/>
          </a:prstGeom>
          <a:noFill/>
        </p:spPr>
        <p:txBody>
          <a:bodyPr wrap="square" rtlCol="0">
            <a:spAutoFit/>
          </a:bodyPr>
          <a:lstStyle/>
          <a:p>
            <a:r>
              <a:rPr lang="zh-CN" altLang="en-US" sz="2800" dirty="0">
                <a:solidFill>
                  <a:schemeClr val="bg1"/>
                </a:solidFill>
                <a:latin typeface="方正大黑简体" panose="03000509000000000000" pitchFamily="65" charset="-122"/>
                <a:ea typeface="方正大黑简体" panose="03000509000000000000" pitchFamily="65" charset="-122"/>
              </a:rPr>
              <a:t>作为</a:t>
            </a:r>
          </a:p>
        </p:txBody>
      </p:sp>
      <p:sp>
        <p:nvSpPr>
          <p:cNvPr id="13" name="矩形 12"/>
          <p:cNvSpPr/>
          <p:nvPr/>
        </p:nvSpPr>
        <p:spPr>
          <a:xfrm>
            <a:off x="4104762" y="2037431"/>
            <a:ext cx="4448688" cy="2862322"/>
          </a:xfrm>
          <a:prstGeom prst="rect">
            <a:avLst/>
          </a:prstGeom>
        </p:spPr>
        <p:txBody>
          <a:bodyPr wrap="square">
            <a:spAutoFit/>
          </a:bodyPr>
          <a:lstStyle/>
          <a:p>
            <a:pPr lvl="0">
              <a:lnSpc>
                <a:spcPct val="150000"/>
              </a:lnSpc>
              <a:spcBef>
                <a:spcPts val="600"/>
              </a:spcBef>
              <a:spcAft>
                <a:spcPts val="600"/>
              </a:spcAft>
              <a:buClr>
                <a:srgbClr val="FF0000"/>
              </a:buClr>
            </a:pPr>
            <a:r>
              <a:rPr lang="zh-CN" altLang="en-US" sz="2400" dirty="0">
                <a:solidFill>
                  <a:prstClr val="black"/>
                </a:solidFill>
              </a:rPr>
              <a:t>我们要履行好光荣使命，肩负起全面从严治党的主体责任，我们应该有什么样的作为，如何才能交出一份令人满意的答卷，这里提几点要求和希望</a:t>
            </a:r>
            <a:endParaRPr lang="en-US" altLang="zh-CN" sz="2400" dirty="0">
              <a:solidFill>
                <a:prstClr val="black"/>
              </a:solidFill>
              <a:latin typeface="方正北魏楷书简体" panose="03000509000000000000" pitchFamily="65" charset="-122"/>
              <a:ea typeface="方正北魏楷书简体" panose="03000509000000000000" pitchFamily="65" charset="-122"/>
            </a:endParaRPr>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60472"/>
            <a:ext cx="4104762" cy="4114286"/>
          </a:xfrm>
          <a:prstGeom prst="rect">
            <a:avLst/>
          </a:prstGeom>
        </p:spPr>
      </p:pic>
    </p:spTree>
    <p:extLst>
      <p:ext uri="{BB962C8B-B14F-4D97-AF65-F5344CB8AC3E}">
        <p14:creationId xmlns:p14="http://schemas.microsoft.com/office/powerpoint/2010/main" val="32420107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rc 9"/>
          <p:cNvSpPr>
            <a:spLocks/>
          </p:cNvSpPr>
          <p:nvPr/>
        </p:nvSpPr>
        <p:spPr bwMode="auto">
          <a:xfrm>
            <a:off x="235949" y="514244"/>
            <a:ext cx="842550" cy="403437"/>
          </a:xfrm>
          <a:custGeom>
            <a:avLst/>
            <a:gdLst>
              <a:gd name="T0" fmla="*/ 43194 w 43195"/>
              <a:gd name="T1" fmla="*/ 2602 h 23732"/>
              <a:gd name="T2" fmla="*/ 21600 w 43195"/>
              <a:gd name="T3" fmla="*/ 23732 h 23732"/>
              <a:gd name="T4" fmla="*/ 0 w 43195"/>
              <a:gd name="T5" fmla="*/ 2132 h 23732"/>
              <a:gd name="T6" fmla="*/ 105 w 43195"/>
              <a:gd name="T7" fmla="*/ 0 h 23732"/>
              <a:gd name="T8" fmla="*/ 43194 w 43195"/>
              <a:gd name="T9" fmla="*/ 2602 h 23732"/>
              <a:gd name="T10" fmla="*/ 21600 w 43195"/>
              <a:gd name="T11" fmla="*/ 23732 h 23732"/>
              <a:gd name="T12" fmla="*/ 0 w 43195"/>
              <a:gd name="T13" fmla="*/ 2132 h 23732"/>
              <a:gd name="T14" fmla="*/ 105 w 43195"/>
              <a:gd name="T15" fmla="*/ 0 h 23732"/>
              <a:gd name="T16" fmla="*/ 21600 w 43195"/>
              <a:gd name="T17" fmla="*/ 2132 h 23732"/>
              <a:gd name="T18" fmla="*/ 43194 w 43195"/>
              <a:gd name="T19" fmla="*/ 2602 h 23732"/>
              <a:gd name="T20" fmla="*/ 0 w 43195"/>
              <a:gd name="T21" fmla="*/ 0 h 23732"/>
              <a:gd name="T22" fmla="*/ 43195 w 43195"/>
              <a:gd name="T23" fmla="*/ 23732 h 23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43195" h="23732" fill="none" extrusionOk="0">
                <a:moveTo>
                  <a:pt x="43194" y="2602"/>
                </a:moveTo>
                <a:cubicBezTo>
                  <a:pt x="42938" y="14346"/>
                  <a:pt x="33345" y="23731"/>
                  <a:pt x="21600" y="23732"/>
                </a:cubicBezTo>
                <a:cubicBezTo>
                  <a:pt x="9670" y="23732"/>
                  <a:pt x="0" y="14061"/>
                  <a:pt x="0" y="2132"/>
                </a:cubicBezTo>
                <a:cubicBezTo>
                  <a:pt x="-1" y="1420"/>
                  <a:pt x="35" y="708"/>
                  <a:pt x="105" y="0"/>
                </a:cubicBezTo>
              </a:path>
              <a:path w="43195" h="23732" stroke="0" extrusionOk="0">
                <a:moveTo>
                  <a:pt x="43194" y="2602"/>
                </a:moveTo>
                <a:cubicBezTo>
                  <a:pt x="42938" y="14346"/>
                  <a:pt x="33345" y="23731"/>
                  <a:pt x="21600" y="23732"/>
                </a:cubicBezTo>
                <a:cubicBezTo>
                  <a:pt x="9670" y="23732"/>
                  <a:pt x="0" y="14061"/>
                  <a:pt x="0" y="2132"/>
                </a:cubicBezTo>
                <a:cubicBezTo>
                  <a:pt x="-1" y="1420"/>
                  <a:pt x="35" y="708"/>
                  <a:pt x="105" y="0"/>
                </a:cubicBezTo>
                <a:lnTo>
                  <a:pt x="21600" y="2132"/>
                </a:lnTo>
                <a:lnTo>
                  <a:pt x="43194" y="2602"/>
                </a:lnTo>
                <a:close/>
              </a:path>
            </a:pathLst>
          </a:custGeom>
          <a:gradFill rotWithShape="1">
            <a:gsLst>
              <a:gs pos="0">
                <a:srgbClr val="500000"/>
              </a:gs>
              <a:gs pos="100000">
                <a:srgbClr val="9900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lIns="87313" tIns="44450" rIns="87313" bIns="4445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微软雅黑" pitchFamily="34" charset="-122"/>
              <a:ea typeface="微软雅黑" pitchFamily="34" charset="-122"/>
            </a:endParaRPr>
          </a:p>
        </p:txBody>
      </p:sp>
      <p:sp>
        <p:nvSpPr>
          <p:cNvPr id="9" name="Oval 10"/>
          <p:cNvSpPr>
            <a:spLocks noChangeAspect="1" noChangeArrowheads="1"/>
          </p:cNvSpPr>
          <p:nvPr/>
        </p:nvSpPr>
        <p:spPr bwMode="auto">
          <a:xfrm>
            <a:off x="235949" y="346319"/>
            <a:ext cx="842550" cy="369644"/>
          </a:xfrm>
          <a:prstGeom prst="ellipse">
            <a:avLst/>
          </a:prstGeom>
          <a:gradFill rotWithShape="1">
            <a:gsLst>
              <a:gs pos="0">
                <a:srgbClr val="FF9933"/>
              </a:gs>
              <a:gs pos="100000">
                <a:srgbClr val="FF66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eaVert"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sysClr val="windowText" lastClr="000000"/>
              </a:solidFill>
              <a:effectLst/>
              <a:uLnTx/>
              <a:uFillTx/>
              <a:latin typeface="微软雅黑" pitchFamily="34" charset="-122"/>
              <a:ea typeface="微软雅黑" pitchFamily="34" charset="-122"/>
            </a:endParaRPr>
          </a:p>
        </p:txBody>
      </p:sp>
      <p:sp>
        <p:nvSpPr>
          <p:cNvPr id="10" name="AutoShape 58"/>
          <p:cNvSpPr>
            <a:spLocks noChangeArrowheads="1"/>
          </p:cNvSpPr>
          <p:nvPr/>
        </p:nvSpPr>
        <p:spPr bwMode="auto">
          <a:xfrm>
            <a:off x="1289033" y="313575"/>
            <a:ext cx="3759217" cy="551069"/>
          </a:xfrm>
          <a:prstGeom prst="roundRect">
            <a:avLst>
              <a:gd name="adj" fmla="val 5630"/>
            </a:avLst>
          </a:prstGeom>
          <a:gradFill rotWithShape="1">
            <a:gsLst>
              <a:gs pos="0">
                <a:srgbClr val="FF9933"/>
              </a:gs>
              <a:gs pos="100000">
                <a:srgbClr val="FF33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spAutoFit/>
          </a:bodyPr>
          <a:lstStyle/>
          <a:p>
            <a:pPr lvl="0" algn="ctr">
              <a:lnSpc>
                <a:spcPct val="120000"/>
              </a:lnSpc>
              <a:spcBef>
                <a:spcPct val="20000"/>
              </a:spcBef>
              <a:buClr>
                <a:srgbClr val="E1B40C"/>
              </a:buClr>
              <a:defRPr/>
            </a:pPr>
            <a:r>
              <a:rPr lang="zh-CN" altLang="en-US" sz="2400" b="1" kern="0" dirty="0">
                <a:latin typeface="微软雅黑" pitchFamily="34" charset="-122"/>
                <a:ea typeface="微软雅黑" pitchFamily="34" charset="-122"/>
              </a:rPr>
              <a:t>主动担当责任 以身作则</a:t>
            </a:r>
            <a:endParaRPr kumimoji="0" lang="zh-CN" altLang="en-US" sz="2400" b="1" i="0" u="none" strike="noStrike" kern="0" cap="none" spc="0" normalizeH="0" baseline="0" noProof="0" dirty="0">
              <a:ln>
                <a:noFill/>
              </a:ln>
              <a:effectLst>
                <a:outerShdw blurRad="38100" dist="38100" dir="2700000" algn="tl">
                  <a:srgbClr val="000000"/>
                </a:outerShdw>
              </a:effectLst>
              <a:uLnTx/>
              <a:uFillTx/>
              <a:latin typeface="微软雅黑" pitchFamily="34" charset="-122"/>
              <a:ea typeface="微软雅黑" pitchFamily="34" charset="-122"/>
            </a:endParaRPr>
          </a:p>
        </p:txBody>
      </p:sp>
      <p:sp>
        <p:nvSpPr>
          <p:cNvPr id="2" name="文本框 1"/>
          <p:cNvSpPr txBox="1"/>
          <p:nvPr/>
        </p:nvSpPr>
        <p:spPr>
          <a:xfrm>
            <a:off x="402172" y="112126"/>
            <a:ext cx="421482" cy="584775"/>
          </a:xfrm>
          <a:prstGeom prst="rect">
            <a:avLst/>
          </a:prstGeom>
          <a:noFill/>
        </p:spPr>
        <p:txBody>
          <a:bodyPr wrap="square" rtlCol="0">
            <a:spAutoFit/>
          </a:bodyPr>
          <a:lstStyle/>
          <a:p>
            <a:r>
              <a:rPr lang="en-US" altLang="zh-CN" sz="3200" dirty="0">
                <a:latin typeface="方正正大黑简体" panose="02000000000000000000" pitchFamily="2" charset="-122"/>
                <a:ea typeface="方正正大黑简体" panose="02000000000000000000" pitchFamily="2" charset="-122"/>
              </a:rPr>
              <a:t>1</a:t>
            </a:r>
            <a:endParaRPr lang="zh-CN" altLang="en-US" sz="3200" dirty="0">
              <a:latin typeface="方正正大黑简体" panose="02000000000000000000" pitchFamily="2" charset="-122"/>
              <a:ea typeface="方正正大黑简体" panose="02000000000000000000" pitchFamily="2" charset="-122"/>
            </a:endParaRPr>
          </a:p>
        </p:txBody>
      </p:sp>
      <p:sp>
        <p:nvSpPr>
          <p:cNvPr id="6" name="矩形 5"/>
          <p:cNvSpPr/>
          <p:nvPr/>
        </p:nvSpPr>
        <p:spPr>
          <a:xfrm>
            <a:off x="193411" y="1186666"/>
            <a:ext cx="8757177" cy="5031249"/>
          </a:xfrm>
          <a:prstGeom prst="rect">
            <a:avLst/>
          </a:prstGeom>
        </p:spPr>
        <p:txBody>
          <a:bodyPr wrap="square">
            <a:spAutoFit/>
          </a:bodyPr>
          <a:lstStyle/>
          <a:p>
            <a:pPr marL="285750" indent="-285750">
              <a:lnSpc>
                <a:spcPct val="114000"/>
              </a:lnSpc>
              <a:spcBef>
                <a:spcPts val="600"/>
              </a:spcBef>
              <a:spcAft>
                <a:spcPts val="600"/>
              </a:spcAft>
              <a:buClr>
                <a:srgbClr val="C00000"/>
              </a:buClr>
              <a:buFont typeface="Wingdings" panose="05000000000000000000" pitchFamily="2" charset="2"/>
              <a:buChar char="p"/>
            </a:pPr>
            <a:r>
              <a:rPr lang="zh-CN" altLang="en-US" sz="2400" dirty="0"/>
              <a:t>落实主体责任是各级党委和党组织必须高度重视、须臾不可轻视的大事。</a:t>
            </a:r>
            <a:endParaRPr lang="en-US" altLang="zh-CN" sz="2400" dirty="0"/>
          </a:p>
          <a:p>
            <a:pPr marL="285750" indent="-285750">
              <a:lnSpc>
                <a:spcPct val="114000"/>
              </a:lnSpc>
              <a:spcBef>
                <a:spcPts val="600"/>
              </a:spcBef>
              <a:spcAft>
                <a:spcPts val="600"/>
              </a:spcAft>
              <a:buClr>
                <a:srgbClr val="C00000"/>
              </a:buClr>
              <a:buFont typeface="Wingdings" panose="05000000000000000000" pitchFamily="2" charset="2"/>
              <a:buChar char="p"/>
            </a:pPr>
            <a:r>
              <a:rPr lang="zh-CN" altLang="en-US" sz="2400" dirty="0"/>
              <a:t>各级党委要把主体责任教育摆到突出重要位置，牢固树立“党组织不履行全面从严治党主体责任或者履行全面从严治党主体责任不力”将会受到纪律处分的思想观念，提升落实主体责任的思想自觉和行动自觉。</a:t>
            </a:r>
            <a:endParaRPr lang="en-US" altLang="zh-CN" sz="2400" dirty="0"/>
          </a:p>
          <a:p>
            <a:pPr marL="285750" indent="-285750">
              <a:lnSpc>
                <a:spcPct val="114000"/>
              </a:lnSpc>
              <a:spcBef>
                <a:spcPts val="600"/>
              </a:spcBef>
              <a:spcAft>
                <a:spcPts val="600"/>
              </a:spcAft>
              <a:buClr>
                <a:srgbClr val="C00000"/>
              </a:buClr>
              <a:buFont typeface="Wingdings" panose="05000000000000000000" pitchFamily="2" charset="2"/>
              <a:buChar char="p"/>
            </a:pPr>
            <a:r>
              <a:rPr lang="zh-CN" altLang="en-US" sz="2400" dirty="0"/>
              <a:t>各级党委“一把手”必须率先垂范、以身作则，做落实全面从严治党主体责任的标兵，对管党治党的重要工作亲自部署、重大问题亲自过问、重点环节亲自协调、重要案件亲自督办；在落实八项规定、纠正“四风”问题等方面严格自律，带头践行“三严三实”，严格遵守</a:t>
            </a:r>
            <a:r>
              <a:rPr lang="en-US" altLang="zh-CN" sz="2400" dirty="0"/>
              <a:t>《</a:t>
            </a:r>
            <a:r>
              <a:rPr lang="zh-CN" altLang="en-US" sz="2400" dirty="0"/>
              <a:t>准则</a:t>
            </a:r>
            <a:r>
              <a:rPr lang="en-US" altLang="zh-CN" sz="2400" dirty="0"/>
              <a:t>》</a:t>
            </a:r>
            <a:r>
              <a:rPr lang="zh-CN" altLang="en-US" sz="2400" dirty="0"/>
              <a:t>和</a:t>
            </a:r>
            <a:r>
              <a:rPr lang="en-US" altLang="zh-CN" sz="2400" dirty="0"/>
              <a:t>《</a:t>
            </a:r>
            <a:r>
              <a:rPr lang="zh-CN" altLang="en-US" sz="2400" dirty="0"/>
              <a:t>条例</a:t>
            </a:r>
            <a:r>
              <a:rPr lang="en-US" altLang="zh-CN" sz="2400" dirty="0"/>
              <a:t>》</a:t>
            </a:r>
            <a:r>
              <a:rPr lang="zh-CN" altLang="en-US" sz="2400" dirty="0"/>
              <a:t>。</a:t>
            </a:r>
          </a:p>
        </p:txBody>
      </p:sp>
    </p:spTree>
    <p:extLst>
      <p:ext uri="{BB962C8B-B14F-4D97-AF65-F5344CB8AC3E}">
        <p14:creationId xmlns:p14="http://schemas.microsoft.com/office/powerpoint/2010/main" val="124885213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47687" y="285750"/>
            <a:ext cx="8048625" cy="584775"/>
          </a:xfrm>
          <a:prstGeom prst="rect">
            <a:avLst/>
          </a:prstGeom>
          <a:noFill/>
        </p:spPr>
        <p:txBody>
          <a:bodyPr wrap="square" rtlCol="0">
            <a:spAutoFit/>
          </a:bodyPr>
          <a:lstStyle/>
          <a:p>
            <a:r>
              <a:rPr lang="zh-CN" altLang="zh-CN" sz="3200" spc="300" dirty="0">
                <a:solidFill>
                  <a:schemeClr val="bg1"/>
                </a:solidFill>
                <a:latin typeface="方正粗宋简体" panose="03000509000000000000" pitchFamily="65" charset="-122"/>
                <a:ea typeface="方正粗宋简体" panose="03000509000000000000" pitchFamily="65" charset="-122"/>
              </a:rPr>
              <a:t>一、加强党的领导，推进全面从严治党</a:t>
            </a:r>
          </a:p>
        </p:txBody>
      </p:sp>
      <p:pic>
        <p:nvPicPr>
          <p:cNvPr id="3" name="图片 2"/>
          <p:cNvPicPr>
            <a:picLocks noChangeAspect="1"/>
          </p:cNvPicPr>
          <p:nvPr/>
        </p:nvPicPr>
        <p:blipFill rotWithShape="1">
          <a:blip r:embed="rId2"/>
          <a:srcRect t="1503"/>
          <a:stretch/>
        </p:blipFill>
        <p:spPr>
          <a:xfrm>
            <a:off x="83342" y="1409698"/>
            <a:ext cx="2562225" cy="936503"/>
          </a:xfrm>
          <a:prstGeom prst="rect">
            <a:avLst/>
          </a:prstGeom>
          <a:ln>
            <a:noFill/>
          </a:ln>
          <a:effectLst>
            <a:outerShdw blurRad="190500" algn="tl" rotWithShape="0">
              <a:srgbClr val="000000">
                <a:alpha val="70000"/>
              </a:srgbClr>
            </a:outerShdw>
          </a:effectLst>
        </p:spPr>
      </p:pic>
      <p:sp>
        <p:nvSpPr>
          <p:cNvPr id="4" name="文本框 3"/>
          <p:cNvSpPr txBox="1"/>
          <p:nvPr/>
        </p:nvSpPr>
        <p:spPr>
          <a:xfrm>
            <a:off x="376236" y="1647118"/>
            <a:ext cx="614363" cy="461665"/>
          </a:xfrm>
          <a:prstGeom prst="rect">
            <a:avLst/>
          </a:prstGeom>
          <a:noFill/>
        </p:spPr>
        <p:txBody>
          <a:bodyPr wrap="square" rtlCol="0">
            <a:spAutoFit/>
          </a:bodyPr>
          <a:lstStyle/>
          <a:p>
            <a:r>
              <a:rPr lang="en-US" altLang="zh-CN" sz="2400" dirty="0">
                <a:solidFill>
                  <a:schemeClr val="bg1"/>
                </a:solidFill>
                <a:latin typeface="方正大黑简体" panose="03000509000000000000" pitchFamily="65" charset="-122"/>
                <a:ea typeface="方正大黑简体" panose="03000509000000000000" pitchFamily="65" charset="-122"/>
              </a:rPr>
              <a:t>1.1</a:t>
            </a:r>
            <a:endParaRPr lang="zh-CN" altLang="en-US" sz="2400" dirty="0">
              <a:solidFill>
                <a:schemeClr val="bg1"/>
              </a:solidFill>
              <a:latin typeface="方正大黑简体" panose="03000509000000000000" pitchFamily="65" charset="-122"/>
              <a:ea typeface="方正大黑简体" panose="03000509000000000000" pitchFamily="65" charset="-122"/>
            </a:endParaRPr>
          </a:p>
        </p:txBody>
      </p:sp>
      <p:sp>
        <p:nvSpPr>
          <p:cNvPr id="5" name="文本框 4"/>
          <p:cNvSpPr txBox="1"/>
          <p:nvPr/>
        </p:nvSpPr>
        <p:spPr>
          <a:xfrm>
            <a:off x="1345405" y="1616340"/>
            <a:ext cx="957263" cy="523220"/>
          </a:xfrm>
          <a:prstGeom prst="rect">
            <a:avLst/>
          </a:prstGeom>
          <a:noFill/>
        </p:spPr>
        <p:txBody>
          <a:bodyPr wrap="square" rtlCol="0">
            <a:spAutoFit/>
          </a:bodyPr>
          <a:lstStyle/>
          <a:p>
            <a:r>
              <a:rPr lang="zh-CN" altLang="en-US" sz="2800" dirty="0">
                <a:solidFill>
                  <a:schemeClr val="bg1"/>
                </a:solidFill>
                <a:latin typeface="方正大黑简体" panose="03000509000000000000" pitchFamily="65" charset="-122"/>
                <a:ea typeface="方正大黑简体" panose="03000509000000000000" pitchFamily="65" charset="-122"/>
              </a:rPr>
              <a:t>背景</a:t>
            </a:r>
          </a:p>
        </p:txBody>
      </p:sp>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l="4278" t="3889" r="4400"/>
          <a:stretch/>
        </p:blipFill>
        <p:spPr>
          <a:xfrm>
            <a:off x="5705475" y="2239900"/>
            <a:ext cx="3211227" cy="4351400"/>
          </a:xfrm>
          <a:prstGeom prst="rect">
            <a:avLst/>
          </a:prstGeom>
          <a:ln>
            <a:noFill/>
          </a:ln>
          <a:effectLst>
            <a:outerShdw blurRad="190500" algn="tl" rotWithShape="0">
              <a:srgbClr val="000000">
                <a:alpha val="70000"/>
              </a:srgbClr>
            </a:outerShdw>
          </a:effectLst>
        </p:spPr>
      </p:pic>
      <p:sp>
        <p:nvSpPr>
          <p:cNvPr id="7" name="矩形 6"/>
          <p:cNvSpPr/>
          <p:nvPr/>
        </p:nvSpPr>
        <p:spPr>
          <a:xfrm>
            <a:off x="376236" y="2300778"/>
            <a:ext cx="5138739" cy="4189224"/>
          </a:xfrm>
          <a:prstGeom prst="rect">
            <a:avLst/>
          </a:prstGeom>
        </p:spPr>
        <p:txBody>
          <a:bodyPr wrap="square">
            <a:spAutoFit/>
          </a:bodyPr>
          <a:lstStyle/>
          <a:p>
            <a:pPr marL="342900" indent="-342900">
              <a:lnSpc>
                <a:spcPct val="114000"/>
              </a:lnSpc>
              <a:spcBef>
                <a:spcPts val="600"/>
              </a:spcBef>
              <a:spcAft>
                <a:spcPts val="600"/>
              </a:spcAft>
              <a:buClr>
                <a:srgbClr val="FF0000"/>
              </a:buClr>
              <a:buFont typeface="Wingdings" panose="05000000000000000000" pitchFamily="2" charset="2"/>
              <a:buChar char="p"/>
            </a:pPr>
            <a:r>
              <a:rPr lang="zh-CN" altLang="en-US" sz="2400" dirty="0"/>
              <a:t>党的十八大以来，以习近平同志为总书记的党中央着眼于新的形势任务，把全面从严治党纳入“四个全面”战略布局。</a:t>
            </a:r>
            <a:endParaRPr lang="en-US" altLang="zh-CN" sz="2400" dirty="0"/>
          </a:p>
          <a:p>
            <a:pPr marL="342900" indent="-342900">
              <a:lnSpc>
                <a:spcPct val="114000"/>
              </a:lnSpc>
              <a:spcBef>
                <a:spcPts val="600"/>
              </a:spcBef>
              <a:spcAft>
                <a:spcPts val="600"/>
              </a:spcAft>
              <a:buClr>
                <a:srgbClr val="FF0000"/>
              </a:buClr>
              <a:buFont typeface="Wingdings" panose="05000000000000000000" pitchFamily="2" charset="2"/>
              <a:buChar char="p"/>
            </a:pPr>
            <a:r>
              <a:rPr lang="zh-CN" altLang="en-US" sz="2400" dirty="0"/>
              <a:t>习近平总书记将全面从严治党作为党立下的军令状，强调：</a:t>
            </a:r>
            <a:r>
              <a:rPr lang="zh-CN" altLang="en-US" sz="2400" b="1" dirty="0">
                <a:solidFill>
                  <a:srgbClr val="FF0000"/>
                </a:solidFill>
              </a:rPr>
              <a:t>要保持政治定力，坚持全面从严治党、依规治党，使管党治党真正从宽松软走向严紧硬。</a:t>
            </a:r>
          </a:p>
        </p:txBody>
      </p:sp>
    </p:spTree>
    <p:extLst>
      <p:ext uri="{BB962C8B-B14F-4D97-AF65-F5344CB8AC3E}">
        <p14:creationId xmlns:p14="http://schemas.microsoft.com/office/powerpoint/2010/main" val="11039590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rc 9"/>
          <p:cNvSpPr>
            <a:spLocks/>
          </p:cNvSpPr>
          <p:nvPr/>
        </p:nvSpPr>
        <p:spPr bwMode="auto">
          <a:xfrm>
            <a:off x="235949" y="514244"/>
            <a:ext cx="842550" cy="403437"/>
          </a:xfrm>
          <a:custGeom>
            <a:avLst/>
            <a:gdLst>
              <a:gd name="T0" fmla="*/ 43194 w 43195"/>
              <a:gd name="T1" fmla="*/ 2602 h 23732"/>
              <a:gd name="T2" fmla="*/ 21600 w 43195"/>
              <a:gd name="T3" fmla="*/ 23732 h 23732"/>
              <a:gd name="T4" fmla="*/ 0 w 43195"/>
              <a:gd name="T5" fmla="*/ 2132 h 23732"/>
              <a:gd name="T6" fmla="*/ 105 w 43195"/>
              <a:gd name="T7" fmla="*/ 0 h 23732"/>
              <a:gd name="T8" fmla="*/ 43194 w 43195"/>
              <a:gd name="T9" fmla="*/ 2602 h 23732"/>
              <a:gd name="T10" fmla="*/ 21600 w 43195"/>
              <a:gd name="T11" fmla="*/ 23732 h 23732"/>
              <a:gd name="T12" fmla="*/ 0 w 43195"/>
              <a:gd name="T13" fmla="*/ 2132 h 23732"/>
              <a:gd name="T14" fmla="*/ 105 w 43195"/>
              <a:gd name="T15" fmla="*/ 0 h 23732"/>
              <a:gd name="T16" fmla="*/ 21600 w 43195"/>
              <a:gd name="T17" fmla="*/ 2132 h 23732"/>
              <a:gd name="T18" fmla="*/ 43194 w 43195"/>
              <a:gd name="T19" fmla="*/ 2602 h 23732"/>
              <a:gd name="T20" fmla="*/ 0 w 43195"/>
              <a:gd name="T21" fmla="*/ 0 h 23732"/>
              <a:gd name="T22" fmla="*/ 43195 w 43195"/>
              <a:gd name="T23" fmla="*/ 23732 h 23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43195" h="23732" fill="none" extrusionOk="0">
                <a:moveTo>
                  <a:pt x="43194" y="2602"/>
                </a:moveTo>
                <a:cubicBezTo>
                  <a:pt x="42938" y="14346"/>
                  <a:pt x="33345" y="23731"/>
                  <a:pt x="21600" y="23732"/>
                </a:cubicBezTo>
                <a:cubicBezTo>
                  <a:pt x="9670" y="23732"/>
                  <a:pt x="0" y="14061"/>
                  <a:pt x="0" y="2132"/>
                </a:cubicBezTo>
                <a:cubicBezTo>
                  <a:pt x="-1" y="1420"/>
                  <a:pt x="35" y="708"/>
                  <a:pt x="105" y="0"/>
                </a:cubicBezTo>
              </a:path>
              <a:path w="43195" h="23732" stroke="0" extrusionOk="0">
                <a:moveTo>
                  <a:pt x="43194" y="2602"/>
                </a:moveTo>
                <a:cubicBezTo>
                  <a:pt x="42938" y="14346"/>
                  <a:pt x="33345" y="23731"/>
                  <a:pt x="21600" y="23732"/>
                </a:cubicBezTo>
                <a:cubicBezTo>
                  <a:pt x="9670" y="23732"/>
                  <a:pt x="0" y="14061"/>
                  <a:pt x="0" y="2132"/>
                </a:cubicBezTo>
                <a:cubicBezTo>
                  <a:pt x="-1" y="1420"/>
                  <a:pt x="35" y="708"/>
                  <a:pt x="105" y="0"/>
                </a:cubicBezTo>
                <a:lnTo>
                  <a:pt x="21600" y="2132"/>
                </a:lnTo>
                <a:lnTo>
                  <a:pt x="43194" y="2602"/>
                </a:lnTo>
                <a:close/>
              </a:path>
            </a:pathLst>
          </a:custGeom>
          <a:gradFill rotWithShape="1">
            <a:gsLst>
              <a:gs pos="0">
                <a:srgbClr val="500000"/>
              </a:gs>
              <a:gs pos="100000">
                <a:srgbClr val="9900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lIns="87313" tIns="44450" rIns="87313" bIns="4445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微软雅黑" pitchFamily="34" charset="-122"/>
              <a:ea typeface="微软雅黑" pitchFamily="34" charset="-122"/>
            </a:endParaRPr>
          </a:p>
        </p:txBody>
      </p:sp>
      <p:sp>
        <p:nvSpPr>
          <p:cNvPr id="9" name="Oval 10"/>
          <p:cNvSpPr>
            <a:spLocks noChangeAspect="1" noChangeArrowheads="1"/>
          </p:cNvSpPr>
          <p:nvPr/>
        </p:nvSpPr>
        <p:spPr bwMode="auto">
          <a:xfrm>
            <a:off x="235949" y="346319"/>
            <a:ext cx="842550" cy="369644"/>
          </a:xfrm>
          <a:prstGeom prst="ellipse">
            <a:avLst/>
          </a:prstGeom>
          <a:gradFill rotWithShape="1">
            <a:gsLst>
              <a:gs pos="0">
                <a:srgbClr val="FF9933"/>
              </a:gs>
              <a:gs pos="100000">
                <a:srgbClr val="FF66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eaVert"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sysClr val="windowText" lastClr="000000"/>
              </a:solidFill>
              <a:effectLst/>
              <a:uLnTx/>
              <a:uFillTx/>
              <a:latin typeface="微软雅黑" pitchFamily="34" charset="-122"/>
              <a:ea typeface="微软雅黑" pitchFamily="34" charset="-122"/>
            </a:endParaRPr>
          </a:p>
        </p:txBody>
      </p:sp>
      <p:sp>
        <p:nvSpPr>
          <p:cNvPr id="10" name="AutoShape 58"/>
          <p:cNvSpPr>
            <a:spLocks noChangeArrowheads="1"/>
          </p:cNvSpPr>
          <p:nvPr/>
        </p:nvSpPr>
        <p:spPr bwMode="auto">
          <a:xfrm>
            <a:off x="1289033" y="332907"/>
            <a:ext cx="3759217" cy="512404"/>
          </a:xfrm>
          <a:prstGeom prst="roundRect">
            <a:avLst>
              <a:gd name="adj" fmla="val 5630"/>
            </a:avLst>
          </a:prstGeom>
          <a:gradFill rotWithShape="1">
            <a:gsLst>
              <a:gs pos="0">
                <a:srgbClr val="FF9933"/>
              </a:gs>
              <a:gs pos="100000">
                <a:srgbClr val="FF33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spAutoFit/>
          </a:bodyPr>
          <a:lstStyle/>
          <a:p>
            <a:pPr lvl="0" algn="ctr">
              <a:lnSpc>
                <a:spcPct val="120000"/>
              </a:lnSpc>
              <a:spcBef>
                <a:spcPct val="20000"/>
              </a:spcBef>
              <a:buClr>
                <a:srgbClr val="E1B40C"/>
              </a:buClr>
              <a:defRPr/>
            </a:pPr>
            <a:r>
              <a:rPr lang="zh-CN" altLang="en-US" sz="2400" b="1" kern="0" dirty="0">
                <a:latin typeface="微软雅黑" pitchFamily="34" charset="-122"/>
                <a:ea typeface="微软雅黑" pitchFamily="34" charset="-122"/>
              </a:rPr>
              <a:t>思想引领，保证方向</a:t>
            </a:r>
            <a:endParaRPr kumimoji="0" lang="zh-CN" altLang="en-US" sz="2400" b="1" i="0" u="none" strike="noStrike" kern="0" cap="none" spc="0" normalizeH="0" baseline="0" noProof="0" dirty="0">
              <a:ln>
                <a:noFill/>
              </a:ln>
              <a:effectLst>
                <a:outerShdw blurRad="38100" dist="38100" dir="2700000" algn="tl">
                  <a:srgbClr val="000000"/>
                </a:outerShdw>
              </a:effectLst>
              <a:uLnTx/>
              <a:uFillTx/>
              <a:latin typeface="微软雅黑" pitchFamily="34" charset="-122"/>
              <a:ea typeface="微软雅黑" pitchFamily="34" charset="-122"/>
            </a:endParaRPr>
          </a:p>
        </p:txBody>
      </p:sp>
      <p:sp>
        <p:nvSpPr>
          <p:cNvPr id="2" name="文本框 1"/>
          <p:cNvSpPr txBox="1"/>
          <p:nvPr/>
        </p:nvSpPr>
        <p:spPr>
          <a:xfrm>
            <a:off x="402172" y="112126"/>
            <a:ext cx="421482" cy="584775"/>
          </a:xfrm>
          <a:prstGeom prst="rect">
            <a:avLst/>
          </a:prstGeom>
          <a:noFill/>
        </p:spPr>
        <p:txBody>
          <a:bodyPr wrap="square" rtlCol="0">
            <a:spAutoFit/>
          </a:bodyPr>
          <a:lstStyle/>
          <a:p>
            <a:r>
              <a:rPr lang="en-US" altLang="zh-CN" sz="3200" dirty="0">
                <a:latin typeface="方正正大黑简体" panose="02000000000000000000" pitchFamily="2" charset="-122"/>
                <a:ea typeface="方正正大黑简体" panose="02000000000000000000" pitchFamily="2" charset="-122"/>
              </a:rPr>
              <a:t>2</a:t>
            </a:r>
            <a:endParaRPr lang="zh-CN" altLang="en-US" sz="3200" dirty="0">
              <a:latin typeface="方正正大黑简体" panose="02000000000000000000" pitchFamily="2" charset="-122"/>
              <a:ea typeface="方正正大黑简体" panose="02000000000000000000" pitchFamily="2" charset="-122"/>
            </a:endParaRPr>
          </a:p>
        </p:txBody>
      </p:sp>
      <p:sp>
        <p:nvSpPr>
          <p:cNvPr id="6" name="矩形 5"/>
          <p:cNvSpPr/>
          <p:nvPr/>
        </p:nvSpPr>
        <p:spPr>
          <a:xfrm>
            <a:off x="291573" y="1643866"/>
            <a:ext cx="8560853" cy="3768211"/>
          </a:xfrm>
          <a:prstGeom prst="rect">
            <a:avLst/>
          </a:prstGeom>
        </p:spPr>
        <p:txBody>
          <a:bodyPr wrap="square">
            <a:spAutoFit/>
          </a:bodyPr>
          <a:lstStyle/>
          <a:p>
            <a:pPr marL="285750" indent="-285750">
              <a:lnSpc>
                <a:spcPct val="114000"/>
              </a:lnSpc>
              <a:spcBef>
                <a:spcPts val="600"/>
              </a:spcBef>
              <a:spcAft>
                <a:spcPts val="600"/>
              </a:spcAft>
              <a:buClr>
                <a:srgbClr val="C00000"/>
              </a:buClr>
              <a:buFont typeface="Wingdings" panose="05000000000000000000" pitchFamily="2" charset="2"/>
              <a:buChar char="p"/>
            </a:pPr>
            <a:r>
              <a:rPr lang="zh-CN" altLang="en-US" sz="2400" dirty="0"/>
              <a:t>我们要把抓好意识形态工作作为全面从严治党的首要任务，理论武装、思想教育必须常抓不懈，师德师风、教风学风必须常抓不懈。</a:t>
            </a:r>
            <a:endParaRPr lang="en-US" altLang="zh-CN" sz="2400" dirty="0"/>
          </a:p>
          <a:p>
            <a:pPr marL="285750" indent="-285750">
              <a:lnSpc>
                <a:spcPct val="114000"/>
              </a:lnSpc>
              <a:spcBef>
                <a:spcPts val="600"/>
              </a:spcBef>
              <a:spcAft>
                <a:spcPts val="600"/>
              </a:spcAft>
              <a:buClr>
                <a:srgbClr val="C00000"/>
              </a:buClr>
              <a:buFont typeface="Wingdings" panose="05000000000000000000" pitchFamily="2" charset="2"/>
              <a:buChar char="p"/>
            </a:pPr>
            <a:r>
              <a:rPr lang="zh-CN" altLang="en-US" sz="2400" dirty="0"/>
              <a:t>要上下联动，主动发声，敢于并且善于同错误思想言论作斗争，牢牢守住意识形态阵地。</a:t>
            </a:r>
            <a:endParaRPr lang="en-US" altLang="zh-CN" sz="2400" dirty="0"/>
          </a:p>
          <a:p>
            <a:pPr marL="285750" indent="-285750">
              <a:lnSpc>
                <a:spcPct val="114000"/>
              </a:lnSpc>
              <a:spcBef>
                <a:spcPts val="600"/>
              </a:spcBef>
              <a:spcAft>
                <a:spcPts val="600"/>
              </a:spcAft>
              <a:buClr>
                <a:srgbClr val="C00000"/>
              </a:buClr>
              <a:buFont typeface="Wingdings" panose="05000000000000000000" pitchFamily="2" charset="2"/>
              <a:buChar char="p"/>
            </a:pPr>
            <a:r>
              <a:rPr lang="zh-CN" altLang="en-US" sz="2400" dirty="0"/>
              <a:t>要提高教师和学生思想政治工作的针对性和实效性，特别要加强青年教师的思想政治工作，把立德树人贯彻于教育教学的全过程，确保党的教育方针落实到位。</a:t>
            </a:r>
          </a:p>
        </p:txBody>
      </p:sp>
    </p:spTree>
    <p:extLst>
      <p:ext uri="{BB962C8B-B14F-4D97-AF65-F5344CB8AC3E}">
        <p14:creationId xmlns:p14="http://schemas.microsoft.com/office/powerpoint/2010/main" val="199329136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rc 9"/>
          <p:cNvSpPr>
            <a:spLocks/>
          </p:cNvSpPr>
          <p:nvPr/>
        </p:nvSpPr>
        <p:spPr bwMode="auto">
          <a:xfrm>
            <a:off x="235949" y="514244"/>
            <a:ext cx="842550" cy="403437"/>
          </a:xfrm>
          <a:custGeom>
            <a:avLst/>
            <a:gdLst>
              <a:gd name="T0" fmla="*/ 43194 w 43195"/>
              <a:gd name="T1" fmla="*/ 2602 h 23732"/>
              <a:gd name="T2" fmla="*/ 21600 w 43195"/>
              <a:gd name="T3" fmla="*/ 23732 h 23732"/>
              <a:gd name="T4" fmla="*/ 0 w 43195"/>
              <a:gd name="T5" fmla="*/ 2132 h 23732"/>
              <a:gd name="T6" fmla="*/ 105 w 43195"/>
              <a:gd name="T7" fmla="*/ 0 h 23732"/>
              <a:gd name="T8" fmla="*/ 43194 w 43195"/>
              <a:gd name="T9" fmla="*/ 2602 h 23732"/>
              <a:gd name="T10" fmla="*/ 21600 w 43195"/>
              <a:gd name="T11" fmla="*/ 23732 h 23732"/>
              <a:gd name="T12" fmla="*/ 0 w 43195"/>
              <a:gd name="T13" fmla="*/ 2132 h 23732"/>
              <a:gd name="T14" fmla="*/ 105 w 43195"/>
              <a:gd name="T15" fmla="*/ 0 h 23732"/>
              <a:gd name="T16" fmla="*/ 21600 w 43195"/>
              <a:gd name="T17" fmla="*/ 2132 h 23732"/>
              <a:gd name="T18" fmla="*/ 43194 w 43195"/>
              <a:gd name="T19" fmla="*/ 2602 h 23732"/>
              <a:gd name="T20" fmla="*/ 0 w 43195"/>
              <a:gd name="T21" fmla="*/ 0 h 23732"/>
              <a:gd name="T22" fmla="*/ 43195 w 43195"/>
              <a:gd name="T23" fmla="*/ 23732 h 23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43195" h="23732" fill="none" extrusionOk="0">
                <a:moveTo>
                  <a:pt x="43194" y="2602"/>
                </a:moveTo>
                <a:cubicBezTo>
                  <a:pt x="42938" y="14346"/>
                  <a:pt x="33345" y="23731"/>
                  <a:pt x="21600" y="23732"/>
                </a:cubicBezTo>
                <a:cubicBezTo>
                  <a:pt x="9670" y="23732"/>
                  <a:pt x="0" y="14061"/>
                  <a:pt x="0" y="2132"/>
                </a:cubicBezTo>
                <a:cubicBezTo>
                  <a:pt x="-1" y="1420"/>
                  <a:pt x="35" y="708"/>
                  <a:pt x="105" y="0"/>
                </a:cubicBezTo>
              </a:path>
              <a:path w="43195" h="23732" stroke="0" extrusionOk="0">
                <a:moveTo>
                  <a:pt x="43194" y="2602"/>
                </a:moveTo>
                <a:cubicBezTo>
                  <a:pt x="42938" y="14346"/>
                  <a:pt x="33345" y="23731"/>
                  <a:pt x="21600" y="23732"/>
                </a:cubicBezTo>
                <a:cubicBezTo>
                  <a:pt x="9670" y="23732"/>
                  <a:pt x="0" y="14061"/>
                  <a:pt x="0" y="2132"/>
                </a:cubicBezTo>
                <a:cubicBezTo>
                  <a:pt x="-1" y="1420"/>
                  <a:pt x="35" y="708"/>
                  <a:pt x="105" y="0"/>
                </a:cubicBezTo>
                <a:lnTo>
                  <a:pt x="21600" y="2132"/>
                </a:lnTo>
                <a:lnTo>
                  <a:pt x="43194" y="2602"/>
                </a:lnTo>
                <a:close/>
              </a:path>
            </a:pathLst>
          </a:custGeom>
          <a:gradFill rotWithShape="1">
            <a:gsLst>
              <a:gs pos="0">
                <a:srgbClr val="500000"/>
              </a:gs>
              <a:gs pos="100000">
                <a:srgbClr val="9900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lIns="87313" tIns="44450" rIns="87313" bIns="4445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微软雅黑" pitchFamily="34" charset="-122"/>
              <a:ea typeface="微软雅黑" pitchFamily="34" charset="-122"/>
            </a:endParaRPr>
          </a:p>
        </p:txBody>
      </p:sp>
      <p:sp>
        <p:nvSpPr>
          <p:cNvPr id="9" name="Oval 10"/>
          <p:cNvSpPr>
            <a:spLocks noChangeAspect="1" noChangeArrowheads="1"/>
          </p:cNvSpPr>
          <p:nvPr/>
        </p:nvSpPr>
        <p:spPr bwMode="auto">
          <a:xfrm>
            <a:off x="235949" y="346319"/>
            <a:ext cx="842550" cy="369644"/>
          </a:xfrm>
          <a:prstGeom prst="ellipse">
            <a:avLst/>
          </a:prstGeom>
          <a:gradFill rotWithShape="1">
            <a:gsLst>
              <a:gs pos="0">
                <a:srgbClr val="FF9933"/>
              </a:gs>
              <a:gs pos="100000">
                <a:srgbClr val="FF66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eaVert"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sysClr val="windowText" lastClr="000000"/>
              </a:solidFill>
              <a:effectLst/>
              <a:uLnTx/>
              <a:uFillTx/>
              <a:latin typeface="微软雅黑" pitchFamily="34" charset="-122"/>
              <a:ea typeface="微软雅黑" pitchFamily="34" charset="-122"/>
            </a:endParaRPr>
          </a:p>
        </p:txBody>
      </p:sp>
      <p:sp>
        <p:nvSpPr>
          <p:cNvPr id="10" name="AutoShape 58"/>
          <p:cNvSpPr>
            <a:spLocks noChangeArrowheads="1"/>
          </p:cNvSpPr>
          <p:nvPr/>
        </p:nvSpPr>
        <p:spPr bwMode="auto">
          <a:xfrm>
            <a:off x="1289033" y="332907"/>
            <a:ext cx="3759217" cy="512404"/>
          </a:xfrm>
          <a:prstGeom prst="roundRect">
            <a:avLst>
              <a:gd name="adj" fmla="val 5630"/>
            </a:avLst>
          </a:prstGeom>
          <a:gradFill rotWithShape="1">
            <a:gsLst>
              <a:gs pos="0">
                <a:srgbClr val="FF9933"/>
              </a:gs>
              <a:gs pos="100000">
                <a:srgbClr val="FF33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spAutoFit/>
          </a:bodyPr>
          <a:lstStyle/>
          <a:p>
            <a:pPr lvl="0" algn="ctr">
              <a:lnSpc>
                <a:spcPct val="120000"/>
              </a:lnSpc>
              <a:spcBef>
                <a:spcPct val="20000"/>
              </a:spcBef>
              <a:buClr>
                <a:srgbClr val="E1B40C"/>
              </a:buClr>
              <a:defRPr/>
            </a:pPr>
            <a:r>
              <a:rPr lang="zh-CN" altLang="en-US" sz="2400" b="1" kern="0" dirty="0">
                <a:latin typeface="微软雅黑" pitchFamily="34" charset="-122"/>
                <a:ea typeface="微软雅黑" pitchFamily="34" charset="-122"/>
              </a:rPr>
              <a:t>针对问题，精准发力</a:t>
            </a:r>
            <a:endParaRPr kumimoji="0" lang="zh-CN" altLang="en-US" sz="2400" b="1" i="0" u="none" strike="noStrike" kern="0" cap="none" spc="0" normalizeH="0" baseline="0" noProof="0" dirty="0">
              <a:ln>
                <a:noFill/>
              </a:ln>
              <a:effectLst>
                <a:outerShdw blurRad="38100" dist="38100" dir="2700000" algn="tl">
                  <a:srgbClr val="000000"/>
                </a:outerShdw>
              </a:effectLst>
              <a:uLnTx/>
              <a:uFillTx/>
              <a:latin typeface="微软雅黑" pitchFamily="34" charset="-122"/>
              <a:ea typeface="微软雅黑" pitchFamily="34" charset="-122"/>
            </a:endParaRPr>
          </a:p>
        </p:txBody>
      </p:sp>
      <p:sp>
        <p:nvSpPr>
          <p:cNvPr id="2" name="文本框 1"/>
          <p:cNvSpPr txBox="1"/>
          <p:nvPr/>
        </p:nvSpPr>
        <p:spPr>
          <a:xfrm>
            <a:off x="402172" y="112126"/>
            <a:ext cx="421482" cy="584775"/>
          </a:xfrm>
          <a:prstGeom prst="rect">
            <a:avLst/>
          </a:prstGeom>
          <a:noFill/>
        </p:spPr>
        <p:txBody>
          <a:bodyPr wrap="square" rtlCol="0">
            <a:spAutoFit/>
          </a:bodyPr>
          <a:lstStyle/>
          <a:p>
            <a:r>
              <a:rPr lang="en-US" altLang="zh-CN" sz="3200" dirty="0">
                <a:latin typeface="方正正大黑简体" panose="02000000000000000000" pitchFamily="2" charset="-122"/>
                <a:ea typeface="方正正大黑简体" panose="02000000000000000000" pitchFamily="2" charset="-122"/>
              </a:rPr>
              <a:t>3</a:t>
            </a:r>
            <a:endParaRPr lang="zh-CN" altLang="en-US" sz="3200" dirty="0">
              <a:latin typeface="方正正大黑简体" panose="02000000000000000000" pitchFamily="2" charset="-122"/>
              <a:ea typeface="方正正大黑简体" panose="02000000000000000000" pitchFamily="2" charset="-122"/>
            </a:endParaRPr>
          </a:p>
        </p:txBody>
      </p:sp>
      <p:sp>
        <p:nvSpPr>
          <p:cNvPr id="6" name="矩形 5"/>
          <p:cNvSpPr/>
          <p:nvPr/>
        </p:nvSpPr>
        <p:spPr>
          <a:xfrm>
            <a:off x="417249" y="2186791"/>
            <a:ext cx="8309502" cy="2221762"/>
          </a:xfrm>
          <a:prstGeom prst="rect">
            <a:avLst/>
          </a:prstGeom>
        </p:spPr>
        <p:txBody>
          <a:bodyPr wrap="square">
            <a:spAutoFit/>
          </a:bodyPr>
          <a:lstStyle/>
          <a:p>
            <a:pPr marL="285750" indent="-285750">
              <a:lnSpc>
                <a:spcPct val="150000"/>
              </a:lnSpc>
              <a:spcBef>
                <a:spcPts val="600"/>
              </a:spcBef>
              <a:spcAft>
                <a:spcPts val="600"/>
              </a:spcAft>
              <a:buClr>
                <a:srgbClr val="C00000"/>
              </a:buClr>
              <a:buFont typeface="Wingdings" panose="05000000000000000000" pitchFamily="2" charset="2"/>
              <a:buChar char="p"/>
            </a:pPr>
            <a:r>
              <a:rPr lang="zh-CN" altLang="en-US" sz="2400" dirty="0"/>
              <a:t>要做到精准发力，要把问题一个个梳理清楚，针对不同的问题拿出精准的解决方案，明确责任落实，建立问题台账，加强督查督办，锲而不舍，一抓到底，确保抓出结果，抓出成效。</a:t>
            </a:r>
          </a:p>
        </p:txBody>
      </p:sp>
    </p:spTree>
    <p:extLst>
      <p:ext uri="{BB962C8B-B14F-4D97-AF65-F5344CB8AC3E}">
        <p14:creationId xmlns:p14="http://schemas.microsoft.com/office/powerpoint/2010/main" val="33248733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rc 9"/>
          <p:cNvSpPr>
            <a:spLocks/>
          </p:cNvSpPr>
          <p:nvPr/>
        </p:nvSpPr>
        <p:spPr bwMode="auto">
          <a:xfrm>
            <a:off x="235949" y="514244"/>
            <a:ext cx="842550" cy="403437"/>
          </a:xfrm>
          <a:custGeom>
            <a:avLst/>
            <a:gdLst>
              <a:gd name="T0" fmla="*/ 43194 w 43195"/>
              <a:gd name="T1" fmla="*/ 2602 h 23732"/>
              <a:gd name="T2" fmla="*/ 21600 w 43195"/>
              <a:gd name="T3" fmla="*/ 23732 h 23732"/>
              <a:gd name="T4" fmla="*/ 0 w 43195"/>
              <a:gd name="T5" fmla="*/ 2132 h 23732"/>
              <a:gd name="T6" fmla="*/ 105 w 43195"/>
              <a:gd name="T7" fmla="*/ 0 h 23732"/>
              <a:gd name="T8" fmla="*/ 43194 w 43195"/>
              <a:gd name="T9" fmla="*/ 2602 h 23732"/>
              <a:gd name="T10" fmla="*/ 21600 w 43195"/>
              <a:gd name="T11" fmla="*/ 23732 h 23732"/>
              <a:gd name="T12" fmla="*/ 0 w 43195"/>
              <a:gd name="T13" fmla="*/ 2132 h 23732"/>
              <a:gd name="T14" fmla="*/ 105 w 43195"/>
              <a:gd name="T15" fmla="*/ 0 h 23732"/>
              <a:gd name="T16" fmla="*/ 21600 w 43195"/>
              <a:gd name="T17" fmla="*/ 2132 h 23732"/>
              <a:gd name="T18" fmla="*/ 43194 w 43195"/>
              <a:gd name="T19" fmla="*/ 2602 h 23732"/>
              <a:gd name="T20" fmla="*/ 0 w 43195"/>
              <a:gd name="T21" fmla="*/ 0 h 23732"/>
              <a:gd name="T22" fmla="*/ 43195 w 43195"/>
              <a:gd name="T23" fmla="*/ 23732 h 23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43195" h="23732" fill="none" extrusionOk="0">
                <a:moveTo>
                  <a:pt x="43194" y="2602"/>
                </a:moveTo>
                <a:cubicBezTo>
                  <a:pt x="42938" y="14346"/>
                  <a:pt x="33345" y="23731"/>
                  <a:pt x="21600" y="23732"/>
                </a:cubicBezTo>
                <a:cubicBezTo>
                  <a:pt x="9670" y="23732"/>
                  <a:pt x="0" y="14061"/>
                  <a:pt x="0" y="2132"/>
                </a:cubicBezTo>
                <a:cubicBezTo>
                  <a:pt x="-1" y="1420"/>
                  <a:pt x="35" y="708"/>
                  <a:pt x="105" y="0"/>
                </a:cubicBezTo>
              </a:path>
              <a:path w="43195" h="23732" stroke="0" extrusionOk="0">
                <a:moveTo>
                  <a:pt x="43194" y="2602"/>
                </a:moveTo>
                <a:cubicBezTo>
                  <a:pt x="42938" y="14346"/>
                  <a:pt x="33345" y="23731"/>
                  <a:pt x="21600" y="23732"/>
                </a:cubicBezTo>
                <a:cubicBezTo>
                  <a:pt x="9670" y="23732"/>
                  <a:pt x="0" y="14061"/>
                  <a:pt x="0" y="2132"/>
                </a:cubicBezTo>
                <a:cubicBezTo>
                  <a:pt x="-1" y="1420"/>
                  <a:pt x="35" y="708"/>
                  <a:pt x="105" y="0"/>
                </a:cubicBezTo>
                <a:lnTo>
                  <a:pt x="21600" y="2132"/>
                </a:lnTo>
                <a:lnTo>
                  <a:pt x="43194" y="2602"/>
                </a:lnTo>
                <a:close/>
              </a:path>
            </a:pathLst>
          </a:custGeom>
          <a:gradFill rotWithShape="1">
            <a:gsLst>
              <a:gs pos="0">
                <a:srgbClr val="500000"/>
              </a:gs>
              <a:gs pos="100000">
                <a:srgbClr val="9900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lIns="87313" tIns="44450" rIns="87313" bIns="4445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微软雅黑" pitchFamily="34" charset="-122"/>
              <a:ea typeface="微软雅黑" pitchFamily="34" charset="-122"/>
            </a:endParaRPr>
          </a:p>
        </p:txBody>
      </p:sp>
      <p:sp>
        <p:nvSpPr>
          <p:cNvPr id="9" name="Oval 10"/>
          <p:cNvSpPr>
            <a:spLocks noChangeAspect="1" noChangeArrowheads="1"/>
          </p:cNvSpPr>
          <p:nvPr/>
        </p:nvSpPr>
        <p:spPr bwMode="auto">
          <a:xfrm>
            <a:off x="235949" y="346319"/>
            <a:ext cx="842550" cy="369644"/>
          </a:xfrm>
          <a:prstGeom prst="ellipse">
            <a:avLst/>
          </a:prstGeom>
          <a:gradFill rotWithShape="1">
            <a:gsLst>
              <a:gs pos="0">
                <a:srgbClr val="FF9933"/>
              </a:gs>
              <a:gs pos="100000">
                <a:srgbClr val="FF66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eaVert"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sysClr val="windowText" lastClr="000000"/>
              </a:solidFill>
              <a:effectLst/>
              <a:uLnTx/>
              <a:uFillTx/>
              <a:latin typeface="微软雅黑" pitchFamily="34" charset="-122"/>
              <a:ea typeface="微软雅黑" pitchFamily="34" charset="-122"/>
            </a:endParaRPr>
          </a:p>
        </p:txBody>
      </p:sp>
      <p:sp>
        <p:nvSpPr>
          <p:cNvPr id="10" name="AutoShape 58"/>
          <p:cNvSpPr>
            <a:spLocks noChangeArrowheads="1"/>
          </p:cNvSpPr>
          <p:nvPr/>
        </p:nvSpPr>
        <p:spPr bwMode="auto">
          <a:xfrm>
            <a:off x="1289033" y="332907"/>
            <a:ext cx="3759217" cy="512404"/>
          </a:xfrm>
          <a:prstGeom prst="roundRect">
            <a:avLst>
              <a:gd name="adj" fmla="val 5630"/>
            </a:avLst>
          </a:prstGeom>
          <a:gradFill rotWithShape="1">
            <a:gsLst>
              <a:gs pos="0">
                <a:srgbClr val="FF9933"/>
              </a:gs>
              <a:gs pos="100000">
                <a:srgbClr val="FF33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spAutoFit/>
          </a:bodyPr>
          <a:lstStyle/>
          <a:p>
            <a:pPr lvl="0" algn="ctr">
              <a:lnSpc>
                <a:spcPct val="120000"/>
              </a:lnSpc>
              <a:spcBef>
                <a:spcPct val="20000"/>
              </a:spcBef>
              <a:buClr>
                <a:srgbClr val="E1B40C"/>
              </a:buClr>
              <a:defRPr/>
            </a:pPr>
            <a:r>
              <a:rPr lang="zh-CN" altLang="en-US" sz="2400" b="1" kern="0" dirty="0">
                <a:latin typeface="微软雅黑" pitchFamily="34" charset="-122"/>
                <a:ea typeface="微软雅黑" pitchFamily="34" charset="-122"/>
              </a:rPr>
              <a:t>党政协同，形成合力</a:t>
            </a:r>
            <a:endParaRPr kumimoji="0" lang="zh-CN" altLang="en-US" sz="2400" b="1" i="0" u="none" strike="noStrike" kern="0" cap="none" spc="0" normalizeH="0" baseline="0" noProof="0" dirty="0">
              <a:ln>
                <a:noFill/>
              </a:ln>
              <a:effectLst>
                <a:outerShdw blurRad="38100" dist="38100" dir="2700000" algn="tl">
                  <a:srgbClr val="000000"/>
                </a:outerShdw>
              </a:effectLst>
              <a:uLnTx/>
              <a:uFillTx/>
              <a:latin typeface="微软雅黑" pitchFamily="34" charset="-122"/>
              <a:ea typeface="微软雅黑" pitchFamily="34" charset="-122"/>
            </a:endParaRPr>
          </a:p>
        </p:txBody>
      </p:sp>
      <p:sp>
        <p:nvSpPr>
          <p:cNvPr id="2" name="文本框 1"/>
          <p:cNvSpPr txBox="1"/>
          <p:nvPr/>
        </p:nvSpPr>
        <p:spPr>
          <a:xfrm>
            <a:off x="402172" y="112126"/>
            <a:ext cx="421482" cy="584775"/>
          </a:xfrm>
          <a:prstGeom prst="rect">
            <a:avLst/>
          </a:prstGeom>
          <a:noFill/>
        </p:spPr>
        <p:txBody>
          <a:bodyPr wrap="square" rtlCol="0">
            <a:spAutoFit/>
          </a:bodyPr>
          <a:lstStyle/>
          <a:p>
            <a:r>
              <a:rPr lang="en-US" altLang="zh-CN" sz="3200" dirty="0">
                <a:latin typeface="方正正大黑简体" panose="02000000000000000000" pitchFamily="2" charset="-122"/>
                <a:ea typeface="方正正大黑简体" panose="02000000000000000000" pitchFamily="2" charset="-122"/>
              </a:rPr>
              <a:t>4</a:t>
            </a:r>
            <a:endParaRPr lang="zh-CN" altLang="en-US" sz="3200" dirty="0">
              <a:latin typeface="方正正大黑简体" panose="02000000000000000000" pitchFamily="2" charset="-122"/>
              <a:ea typeface="方正正大黑简体" panose="02000000000000000000" pitchFamily="2" charset="-122"/>
            </a:endParaRPr>
          </a:p>
        </p:txBody>
      </p:sp>
      <p:sp>
        <p:nvSpPr>
          <p:cNvPr id="6" name="矩形 5"/>
          <p:cNvSpPr/>
          <p:nvPr/>
        </p:nvSpPr>
        <p:spPr>
          <a:xfrm>
            <a:off x="254999" y="1648480"/>
            <a:ext cx="8560853" cy="3561039"/>
          </a:xfrm>
          <a:prstGeom prst="rect">
            <a:avLst/>
          </a:prstGeom>
        </p:spPr>
        <p:txBody>
          <a:bodyPr wrap="square">
            <a:spAutoFit/>
          </a:bodyPr>
          <a:lstStyle/>
          <a:p>
            <a:pPr marL="285750" indent="-285750">
              <a:lnSpc>
                <a:spcPct val="114000"/>
              </a:lnSpc>
              <a:spcBef>
                <a:spcPts val="600"/>
              </a:spcBef>
              <a:spcAft>
                <a:spcPts val="600"/>
              </a:spcAft>
              <a:buClr>
                <a:srgbClr val="C00000"/>
              </a:buClr>
              <a:buFont typeface="Wingdings" panose="05000000000000000000" pitchFamily="2" charset="2"/>
              <a:buChar char="p"/>
            </a:pPr>
            <a:r>
              <a:rPr lang="zh-CN" altLang="en-US" sz="2400" dirty="0"/>
              <a:t>要解决“两张皮”的问题，不可回避的要解决好党政协同的问题，要强化党政同责的观念，从严治党绝不仅仅是各级党委的事，各级行政负责人对全面从严治党同样肩负重要领导责任。</a:t>
            </a:r>
            <a:endParaRPr lang="en-US" altLang="zh-CN" sz="2400" dirty="0"/>
          </a:p>
          <a:p>
            <a:pPr marL="285750" indent="-285750">
              <a:lnSpc>
                <a:spcPct val="114000"/>
              </a:lnSpc>
              <a:spcBef>
                <a:spcPts val="600"/>
              </a:spcBef>
              <a:spcAft>
                <a:spcPts val="600"/>
              </a:spcAft>
              <a:buClr>
                <a:srgbClr val="C00000"/>
              </a:buClr>
              <a:buFont typeface="Wingdings" panose="05000000000000000000" pitchFamily="2" charset="2"/>
              <a:buChar char="p"/>
            </a:pPr>
            <a:r>
              <a:rPr lang="zh-CN" altLang="en-US" sz="2400" dirty="0"/>
              <a:t>在党政协同方面，党政负责人要坦诚相待，真诚沟通，坚持有事多商量，遇事多商量，做事多商量，同心同向同行，只有这样才能把从严治党责任承担好、落实好</a:t>
            </a:r>
            <a:r>
              <a:rPr lang="en-US" altLang="zh-CN" sz="2400" dirty="0"/>
              <a:t>,</a:t>
            </a:r>
            <a:r>
              <a:rPr lang="zh-CN" altLang="en-US" sz="2400" dirty="0"/>
              <a:t>才能实现事业的科学发展、健康发展。</a:t>
            </a:r>
          </a:p>
        </p:txBody>
      </p:sp>
    </p:spTree>
    <p:extLst>
      <p:ext uri="{BB962C8B-B14F-4D97-AF65-F5344CB8AC3E}">
        <p14:creationId xmlns:p14="http://schemas.microsoft.com/office/powerpoint/2010/main" val="395312856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rc 9"/>
          <p:cNvSpPr>
            <a:spLocks/>
          </p:cNvSpPr>
          <p:nvPr/>
        </p:nvSpPr>
        <p:spPr bwMode="auto">
          <a:xfrm>
            <a:off x="235949" y="514244"/>
            <a:ext cx="842550" cy="403437"/>
          </a:xfrm>
          <a:custGeom>
            <a:avLst/>
            <a:gdLst>
              <a:gd name="T0" fmla="*/ 43194 w 43195"/>
              <a:gd name="T1" fmla="*/ 2602 h 23732"/>
              <a:gd name="T2" fmla="*/ 21600 w 43195"/>
              <a:gd name="T3" fmla="*/ 23732 h 23732"/>
              <a:gd name="T4" fmla="*/ 0 w 43195"/>
              <a:gd name="T5" fmla="*/ 2132 h 23732"/>
              <a:gd name="T6" fmla="*/ 105 w 43195"/>
              <a:gd name="T7" fmla="*/ 0 h 23732"/>
              <a:gd name="T8" fmla="*/ 43194 w 43195"/>
              <a:gd name="T9" fmla="*/ 2602 h 23732"/>
              <a:gd name="T10" fmla="*/ 21600 w 43195"/>
              <a:gd name="T11" fmla="*/ 23732 h 23732"/>
              <a:gd name="T12" fmla="*/ 0 w 43195"/>
              <a:gd name="T13" fmla="*/ 2132 h 23732"/>
              <a:gd name="T14" fmla="*/ 105 w 43195"/>
              <a:gd name="T15" fmla="*/ 0 h 23732"/>
              <a:gd name="T16" fmla="*/ 21600 w 43195"/>
              <a:gd name="T17" fmla="*/ 2132 h 23732"/>
              <a:gd name="T18" fmla="*/ 43194 w 43195"/>
              <a:gd name="T19" fmla="*/ 2602 h 23732"/>
              <a:gd name="T20" fmla="*/ 0 w 43195"/>
              <a:gd name="T21" fmla="*/ 0 h 23732"/>
              <a:gd name="T22" fmla="*/ 43195 w 43195"/>
              <a:gd name="T23" fmla="*/ 23732 h 23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43195" h="23732" fill="none" extrusionOk="0">
                <a:moveTo>
                  <a:pt x="43194" y="2602"/>
                </a:moveTo>
                <a:cubicBezTo>
                  <a:pt x="42938" y="14346"/>
                  <a:pt x="33345" y="23731"/>
                  <a:pt x="21600" y="23732"/>
                </a:cubicBezTo>
                <a:cubicBezTo>
                  <a:pt x="9670" y="23732"/>
                  <a:pt x="0" y="14061"/>
                  <a:pt x="0" y="2132"/>
                </a:cubicBezTo>
                <a:cubicBezTo>
                  <a:pt x="-1" y="1420"/>
                  <a:pt x="35" y="708"/>
                  <a:pt x="105" y="0"/>
                </a:cubicBezTo>
              </a:path>
              <a:path w="43195" h="23732" stroke="0" extrusionOk="0">
                <a:moveTo>
                  <a:pt x="43194" y="2602"/>
                </a:moveTo>
                <a:cubicBezTo>
                  <a:pt x="42938" y="14346"/>
                  <a:pt x="33345" y="23731"/>
                  <a:pt x="21600" y="23732"/>
                </a:cubicBezTo>
                <a:cubicBezTo>
                  <a:pt x="9670" y="23732"/>
                  <a:pt x="0" y="14061"/>
                  <a:pt x="0" y="2132"/>
                </a:cubicBezTo>
                <a:cubicBezTo>
                  <a:pt x="-1" y="1420"/>
                  <a:pt x="35" y="708"/>
                  <a:pt x="105" y="0"/>
                </a:cubicBezTo>
                <a:lnTo>
                  <a:pt x="21600" y="2132"/>
                </a:lnTo>
                <a:lnTo>
                  <a:pt x="43194" y="2602"/>
                </a:lnTo>
                <a:close/>
              </a:path>
            </a:pathLst>
          </a:custGeom>
          <a:gradFill rotWithShape="1">
            <a:gsLst>
              <a:gs pos="0">
                <a:srgbClr val="500000"/>
              </a:gs>
              <a:gs pos="100000">
                <a:srgbClr val="9900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lIns="87313" tIns="44450" rIns="87313" bIns="4445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微软雅黑" pitchFamily="34" charset="-122"/>
              <a:ea typeface="微软雅黑" pitchFamily="34" charset="-122"/>
            </a:endParaRPr>
          </a:p>
        </p:txBody>
      </p:sp>
      <p:sp>
        <p:nvSpPr>
          <p:cNvPr id="9" name="Oval 10"/>
          <p:cNvSpPr>
            <a:spLocks noChangeAspect="1" noChangeArrowheads="1"/>
          </p:cNvSpPr>
          <p:nvPr/>
        </p:nvSpPr>
        <p:spPr bwMode="auto">
          <a:xfrm>
            <a:off x="235949" y="346319"/>
            <a:ext cx="842550" cy="369644"/>
          </a:xfrm>
          <a:prstGeom prst="ellipse">
            <a:avLst/>
          </a:prstGeom>
          <a:gradFill rotWithShape="1">
            <a:gsLst>
              <a:gs pos="0">
                <a:srgbClr val="FF9933"/>
              </a:gs>
              <a:gs pos="100000">
                <a:srgbClr val="FF66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eaVert"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sysClr val="windowText" lastClr="000000"/>
              </a:solidFill>
              <a:effectLst/>
              <a:uLnTx/>
              <a:uFillTx/>
              <a:latin typeface="微软雅黑" pitchFamily="34" charset="-122"/>
              <a:ea typeface="微软雅黑" pitchFamily="34" charset="-122"/>
            </a:endParaRPr>
          </a:p>
        </p:txBody>
      </p:sp>
      <p:sp>
        <p:nvSpPr>
          <p:cNvPr id="10" name="AutoShape 58"/>
          <p:cNvSpPr>
            <a:spLocks noChangeArrowheads="1"/>
          </p:cNvSpPr>
          <p:nvPr/>
        </p:nvSpPr>
        <p:spPr bwMode="auto">
          <a:xfrm>
            <a:off x="1289033" y="332907"/>
            <a:ext cx="3759217" cy="512404"/>
          </a:xfrm>
          <a:prstGeom prst="roundRect">
            <a:avLst>
              <a:gd name="adj" fmla="val 5630"/>
            </a:avLst>
          </a:prstGeom>
          <a:gradFill rotWithShape="1">
            <a:gsLst>
              <a:gs pos="0">
                <a:srgbClr val="FF9933"/>
              </a:gs>
              <a:gs pos="100000">
                <a:srgbClr val="FF33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spAutoFit/>
          </a:bodyPr>
          <a:lstStyle/>
          <a:p>
            <a:pPr lvl="0" algn="ctr">
              <a:lnSpc>
                <a:spcPct val="120000"/>
              </a:lnSpc>
              <a:spcBef>
                <a:spcPct val="20000"/>
              </a:spcBef>
              <a:buClr>
                <a:srgbClr val="E1B40C"/>
              </a:buClr>
              <a:defRPr/>
            </a:pPr>
            <a:r>
              <a:rPr lang="zh-CN" altLang="en-US" sz="2400" b="1" kern="0" dirty="0">
                <a:latin typeface="微软雅黑" pitchFamily="34" charset="-122"/>
                <a:ea typeface="微软雅黑" pitchFamily="34" charset="-122"/>
              </a:rPr>
              <a:t>适应要求，提升能力</a:t>
            </a:r>
            <a:endParaRPr kumimoji="0" lang="zh-CN" altLang="en-US" sz="2400" b="1" i="0" u="none" strike="noStrike" kern="0" cap="none" spc="0" normalizeH="0" baseline="0" noProof="0" dirty="0">
              <a:ln>
                <a:noFill/>
              </a:ln>
              <a:effectLst>
                <a:outerShdw blurRad="38100" dist="38100" dir="2700000" algn="tl">
                  <a:srgbClr val="000000"/>
                </a:outerShdw>
              </a:effectLst>
              <a:uLnTx/>
              <a:uFillTx/>
              <a:latin typeface="微软雅黑" pitchFamily="34" charset="-122"/>
              <a:ea typeface="微软雅黑" pitchFamily="34" charset="-122"/>
            </a:endParaRPr>
          </a:p>
        </p:txBody>
      </p:sp>
      <p:sp>
        <p:nvSpPr>
          <p:cNvPr id="2" name="文本框 1"/>
          <p:cNvSpPr txBox="1"/>
          <p:nvPr/>
        </p:nvSpPr>
        <p:spPr>
          <a:xfrm>
            <a:off x="402172" y="112126"/>
            <a:ext cx="421482" cy="584775"/>
          </a:xfrm>
          <a:prstGeom prst="rect">
            <a:avLst/>
          </a:prstGeom>
          <a:noFill/>
        </p:spPr>
        <p:txBody>
          <a:bodyPr wrap="square" rtlCol="0">
            <a:spAutoFit/>
          </a:bodyPr>
          <a:lstStyle/>
          <a:p>
            <a:r>
              <a:rPr lang="en-US" altLang="zh-CN" sz="3200" dirty="0">
                <a:latin typeface="方正正大黑简体" panose="02000000000000000000" pitchFamily="2" charset="-122"/>
                <a:ea typeface="方正正大黑简体" panose="02000000000000000000" pitchFamily="2" charset="-122"/>
              </a:rPr>
              <a:t>5</a:t>
            </a:r>
            <a:endParaRPr lang="zh-CN" altLang="en-US" sz="3200" dirty="0">
              <a:latin typeface="方正正大黑简体" panose="02000000000000000000" pitchFamily="2" charset="-122"/>
              <a:ea typeface="方正正大黑简体" panose="02000000000000000000" pitchFamily="2" charset="-122"/>
            </a:endParaRPr>
          </a:p>
        </p:txBody>
      </p:sp>
      <p:sp>
        <p:nvSpPr>
          <p:cNvPr id="6" name="矩形 5"/>
          <p:cNvSpPr/>
          <p:nvPr/>
        </p:nvSpPr>
        <p:spPr>
          <a:xfrm>
            <a:off x="235949" y="1250954"/>
            <a:ext cx="8728602" cy="4189224"/>
          </a:xfrm>
          <a:prstGeom prst="rect">
            <a:avLst/>
          </a:prstGeom>
        </p:spPr>
        <p:txBody>
          <a:bodyPr wrap="square">
            <a:spAutoFit/>
          </a:bodyPr>
          <a:lstStyle/>
          <a:p>
            <a:pPr marL="285750" indent="-285750">
              <a:lnSpc>
                <a:spcPct val="114000"/>
              </a:lnSpc>
              <a:spcBef>
                <a:spcPts val="600"/>
              </a:spcBef>
              <a:spcAft>
                <a:spcPts val="600"/>
              </a:spcAft>
              <a:buClr>
                <a:srgbClr val="C00000"/>
              </a:buClr>
              <a:buFont typeface="Wingdings" panose="05000000000000000000" pitchFamily="2" charset="2"/>
              <a:buChar char="p"/>
            </a:pPr>
            <a:r>
              <a:rPr lang="zh-CN" altLang="en-US" sz="2400" dirty="0"/>
              <a:t>在全面从严治党要求越来越高，教育改革发展越来越向纵深推进的背景下，我们要加强学习和研究，不断提高自身的本领。</a:t>
            </a:r>
            <a:endParaRPr lang="en-US" altLang="zh-CN" sz="2400" dirty="0"/>
          </a:p>
          <a:p>
            <a:pPr marL="285750" indent="-285750">
              <a:lnSpc>
                <a:spcPct val="114000"/>
              </a:lnSpc>
              <a:spcBef>
                <a:spcPts val="600"/>
              </a:spcBef>
              <a:spcAft>
                <a:spcPts val="600"/>
              </a:spcAft>
              <a:buClr>
                <a:srgbClr val="C00000"/>
              </a:buClr>
              <a:buFont typeface="Wingdings" panose="05000000000000000000" pitchFamily="2" charset="2"/>
              <a:buChar char="p"/>
            </a:pPr>
            <a:r>
              <a:rPr lang="zh-CN" altLang="en-US" sz="2400" dirty="0"/>
              <a:t>我们要加强对党的最新理论成果的学习，加强对领导方法、领导艺术的把握，同时要加强对新知识的学习，在“互联网</a:t>
            </a:r>
            <a:r>
              <a:rPr lang="en-US" altLang="zh-CN" sz="2400" dirty="0"/>
              <a:t>+”</a:t>
            </a:r>
            <a:r>
              <a:rPr lang="zh-CN" altLang="en-US" sz="2400" dirty="0"/>
              <a:t>的时代，我们要积极适应“互联网</a:t>
            </a:r>
            <a:r>
              <a:rPr lang="en-US" altLang="zh-CN" sz="2400" dirty="0"/>
              <a:t>+</a:t>
            </a:r>
            <a:r>
              <a:rPr lang="zh-CN" altLang="en-US" sz="2400" dirty="0"/>
              <a:t>党建”的新趋势，加强新媒体知识和手段的学习与应用，跟上时代的步伐。</a:t>
            </a:r>
            <a:endParaRPr lang="en-US" altLang="zh-CN" sz="2400" dirty="0"/>
          </a:p>
          <a:p>
            <a:pPr marL="285750" indent="-285750">
              <a:lnSpc>
                <a:spcPct val="114000"/>
              </a:lnSpc>
              <a:spcBef>
                <a:spcPts val="600"/>
              </a:spcBef>
              <a:spcAft>
                <a:spcPts val="600"/>
              </a:spcAft>
              <a:buClr>
                <a:srgbClr val="C00000"/>
              </a:buClr>
              <a:buFont typeface="Wingdings" panose="05000000000000000000" pitchFamily="2" charset="2"/>
              <a:buChar char="p"/>
            </a:pPr>
            <a:r>
              <a:rPr lang="zh-CN" altLang="en-US" sz="2400" dirty="0"/>
              <a:t>我们要创造性地开展工作，就必须加强研究，大家要根据工作中的新情况、新问题，选一些针对性强的题目做一些研究，在形成研究成果的同时，达到提高水平，促进工作的目的。</a:t>
            </a:r>
          </a:p>
        </p:txBody>
      </p:sp>
    </p:spTree>
    <p:extLst>
      <p:ext uri="{BB962C8B-B14F-4D97-AF65-F5344CB8AC3E}">
        <p14:creationId xmlns:p14="http://schemas.microsoft.com/office/powerpoint/2010/main" val="7957308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rc 9"/>
          <p:cNvSpPr>
            <a:spLocks/>
          </p:cNvSpPr>
          <p:nvPr/>
        </p:nvSpPr>
        <p:spPr bwMode="auto">
          <a:xfrm>
            <a:off x="235949" y="514244"/>
            <a:ext cx="842550" cy="403437"/>
          </a:xfrm>
          <a:custGeom>
            <a:avLst/>
            <a:gdLst>
              <a:gd name="T0" fmla="*/ 43194 w 43195"/>
              <a:gd name="T1" fmla="*/ 2602 h 23732"/>
              <a:gd name="T2" fmla="*/ 21600 w 43195"/>
              <a:gd name="T3" fmla="*/ 23732 h 23732"/>
              <a:gd name="T4" fmla="*/ 0 w 43195"/>
              <a:gd name="T5" fmla="*/ 2132 h 23732"/>
              <a:gd name="T6" fmla="*/ 105 w 43195"/>
              <a:gd name="T7" fmla="*/ 0 h 23732"/>
              <a:gd name="T8" fmla="*/ 43194 w 43195"/>
              <a:gd name="T9" fmla="*/ 2602 h 23732"/>
              <a:gd name="T10" fmla="*/ 21600 w 43195"/>
              <a:gd name="T11" fmla="*/ 23732 h 23732"/>
              <a:gd name="T12" fmla="*/ 0 w 43195"/>
              <a:gd name="T13" fmla="*/ 2132 h 23732"/>
              <a:gd name="T14" fmla="*/ 105 w 43195"/>
              <a:gd name="T15" fmla="*/ 0 h 23732"/>
              <a:gd name="T16" fmla="*/ 21600 w 43195"/>
              <a:gd name="T17" fmla="*/ 2132 h 23732"/>
              <a:gd name="T18" fmla="*/ 43194 w 43195"/>
              <a:gd name="T19" fmla="*/ 2602 h 23732"/>
              <a:gd name="T20" fmla="*/ 0 w 43195"/>
              <a:gd name="T21" fmla="*/ 0 h 23732"/>
              <a:gd name="T22" fmla="*/ 43195 w 43195"/>
              <a:gd name="T23" fmla="*/ 23732 h 23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43195" h="23732" fill="none" extrusionOk="0">
                <a:moveTo>
                  <a:pt x="43194" y="2602"/>
                </a:moveTo>
                <a:cubicBezTo>
                  <a:pt x="42938" y="14346"/>
                  <a:pt x="33345" y="23731"/>
                  <a:pt x="21600" y="23732"/>
                </a:cubicBezTo>
                <a:cubicBezTo>
                  <a:pt x="9670" y="23732"/>
                  <a:pt x="0" y="14061"/>
                  <a:pt x="0" y="2132"/>
                </a:cubicBezTo>
                <a:cubicBezTo>
                  <a:pt x="-1" y="1420"/>
                  <a:pt x="35" y="708"/>
                  <a:pt x="105" y="0"/>
                </a:cubicBezTo>
              </a:path>
              <a:path w="43195" h="23732" stroke="0" extrusionOk="0">
                <a:moveTo>
                  <a:pt x="43194" y="2602"/>
                </a:moveTo>
                <a:cubicBezTo>
                  <a:pt x="42938" y="14346"/>
                  <a:pt x="33345" y="23731"/>
                  <a:pt x="21600" y="23732"/>
                </a:cubicBezTo>
                <a:cubicBezTo>
                  <a:pt x="9670" y="23732"/>
                  <a:pt x="0" y="14061"/>
                  <a:pt x="0" y="2132"/>
                </a:cubicBezTo>
                <a:cubicBezTo>
                  <a:pt x="-1" y="1420"/>
                  <a:pt x="35" y="708"/>
                  <a:pt x="105" y="0"/>
                </a:cubicBezTo>
                <a:lnTo>
                  <a:pt x="21600" y="2132"/>
                </a:lnTo>
                <a:lnTo>
                  <a:pt x="43194" y="2602"/>
                </a:lnTo>
                <a:close/>
              </a:path>
            </a:pathLst>
          </a:custGeom>
          <a:gradFill rotWithShape="1">
            <a:gsLst>
              <a:gs pos="0">
                <a:srgbClr val="500000"/>
              </a:gs>
              <a:gs pos="100000">
                <a:srgbClr val="9900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lIns="87313" tIns="44450" rIns="87313" bIns="4445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微软雅黑" pitchFamily="34" charset="-122"/>
              <a:ea typeface="微软雅黑" pitchFamily="34" charset="-122"/>
            </a:endParaRPr>
          </a:p>
        </p:txBody>
      </p:sp>
      <p:sp>
        <p:nvSpPr>
          <p:cNvPr id="9" name="Oval 10"/>
          <p:cNvSpPr>
            <a:spLocks noChangeAspect="1" noChangeArrowheads="1"/>
          </p:cNvSpPr>
          <p:nvPr/>
        </p:nvSpPr>
        <p:spPr bwMode="auto">
          <a:xfrm>
            <a:off x="235949" y="346319"/>
            <a:ext cx="842550" cy="369644"/>
          </a:xfrm>
          <a:prstGeom prst="ellipse">
            <a:avLst/>
          </a:prstGeom>
          <a:gradFill rotWithShape="1">
            <a:gsLst>
              <a:gs pos="0">
                <a:srgbClr val="FF9933"/>
              </a:gs>
              <a:gs pos="100000">
                <a:srgbClr val="FF66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eaVert"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sysClr val="windowText" lastClr="000000"/>
              </a:solidFill>
              <a:effectLst/>
              <a:uLnTx/>
              <a:uFillTx/>
              <a:latin typeface="微软雅黑" pitchFamily="34" charset="-122"/>
              <a:ea typeface="微软雅黑" pitchFamily="34" charset="-122"/>
            </a:endParaRPr>
          </a:p>
        </p:txBody>
      </p:sp>
      <p:sp>
        <p:nvSpPr>
          <p:cNvPr id="10" name="AutoShape 58"/>
          <p:cNvSpPr>
            <a:spLocks noChangeArrowheads="1"/>
          </p:cNvSpPr>
          <p:nvPr/>
        </p:nvSpPr>
        <p:spPr bwMode="auto">
          <a:xfrm>
            <a:off x="1289033" y="332907"/>
            <a:ext cx="3759217" cy="512404"/>
          </a:xfrm>
          <a:prstGeom prst="roundRect">
            <a:avLst>
              <a:gd name="adj" fmla="val 5630"/>
            </a:avLst>
          </a:prstGeom>
          <a:gradFill rotWithShape="1">
            <a:gsLst>
              <a:gs pos="0">
                <a:srgbClr val="FF9933"/>
              </a:gs>
              <a:gs pos="100000">
                <a:srgbClr val="FF33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square" anchor="ctr">
            <a:spAutoFit/>
          </a:bodyPr>
          <a:lstStyle/>
          <a:p>
            <a:pPr lvl="0" algn="ctr">
              <a:lnSpc>
                <a:spcPct val="120000"/>
              </a:lnSpc>
              <a:spcBef>
                <a:spcPct val="20000"/>
              </a:spcBef>
              <a:buClr>
                <a:srgbClr val="E1B40C"/>
              </a:buClr>
              <a:defRPr/>
            </a:pPr>
            <a:r>
              <a:rPr lang="zh-CN" altLang="en-US" sz="2400" b="1" kern="0" dirty="0">
                <a:latin typeface="微软雅黑" pitchFamily="34" charset="-122"/>
                <a:ea typeface="微软雅黑" pitchFamily="34" charset="-122"/>
              </a:rPr>
              <a:t>建章立制，督促检查</a:t>
            </a:r>
            <a:endParaRPr kumimoji="0" lang="zh-CN" altLang="en-US" sz="2400" b="1" i="0" u="none" strike="noStrike" kern="0" cap="none" spc="0" normalizeH="0" baseline="0" noProof="0" dirty="0">
              <a:ln>
                <a:noFill/>
              </a:ln>
              <a:effectLst>
                <a:outerShdw blurRad="38100" dist="38100" dir="2700000" algn="tl">
                  <a:srgbClr val="000000"/>
                </a:outerShdw>
              </a:effectLst>
              <a:uLnTx/>
              <a:uFillTx/>
              <a:latin typeface="微软雅黑" pitchFamily="34" charset="-122"/>
              <a:ea typeface="微软雅黑" pitchFamily="34" charset="-122"/>
            </a:endParaRPr>
          </a:p>
        </p:txBody>
      </p:sp>
      <p:sp>
        <p:nvSpPr>
          <p:cNvPr id="2" name="文本框 1"/>
          <p:cNvSpPr txBox="1"/>
          <p:nvPr/>
        </p:nvSpPr>
        <p:spPr>
          <a:xfrm>
            <a:off x="402172" y="112126"/>
            <a:ext cx="421482" cy="584775"/>
          </a:xfrm>
          <a:prstGeom prst="rect">
            <a:avLst/>
          </a:prstGeom>
          <a:noFill/>
        </p:spPr>
        <p:txBody>
          <a:bodyPr wrap="square" rtlCol="0">
            <a:spAutoFit/>
          </a:bodyPr>
          <a:lstStyle/>
          <a:p>
            <a:r>
              <a:rPr lang="en-US" altLang="zh-CN" sz="3200" dirty="0">
                <a:latin typeface="方正正大黑简体" panose="02000000000000000000" pitchFamily="2" charset="-122"/>
                <a:ea typeface="方正正大黑简体" panose="02000000000000000000" pitchFamily="2" charset="-122"/>
              </a:rPr>
              <a:t>6</a:t>
            </a:r>
            <a:endParaRPr lang="zh-CN" altLang="en-US" sz="3200" dirty="0">
              <a:latin typeface="方正正大黑简体" panose="02000000000000000000" pitchFamily="2" charset="-122"/>
              <a:ea typeface="方正正大黑简体" panose="02000000000000000000" pitchFamily="2" charset="-122"/>
            </a:endParaRPr>
          </a:p>
        </p:txBody>
      </p:sp>
      <p:sp>
        <p:nvSpPr>
          <p:cNvPr id="6" name="矩形 5"/>
          <p:cNvSpPr/>
          <p:nvPr/>
        </p:nvSpPr>
        <p:spPr>
          <a:xfrm>
            <a:off x="291573" y="1241429"/>
            <a:ext cx="8560853" cy="4403065"/>
          </a:xfrm>
          <a:prstGeom prst="rect">
            <a:avLst/>
          </a:prstGeom>
        </p:spPr>
        <p:txBody>
          <a:bodyPr wrap="square">
            <a:spAutoFit/>
          </a:bodyPr>
          <a:lstStyle/>
          <a:p>
            <a:pPr marL="285750" indent="-285750">
              <a:lnSpc>
                <a:spcPct val="114000"/>
              </a:lnSpc>
              <a:spcBef>
                <a:spcPts val="600"/>
              </a:spcBef>
              <a:spcAft>
                <a:spcPts val="600"/>
              </a:spcAft>
              <a:buClr>
                <a:srgbClr val="C00000"/>
              </a:buClr>
              <a:buFont typeface="Wingdings" panose="05000000000000000000" pitchFamily="2" charset="2"/>
              <a:buChar char="p"/>
            </a:pPr>
            <a:r>
              <a:rPr lang="zh-CN" altLang="en-US" sz="2400" dirty="0"/>
              <a:t>从严治党必需从严抓好党的制度建设责任，坚持思想建党和制度建党相结合，按照深化党的建设制度改革总体要求，进一步制定完善相关制度文件，严格抓好制度执行，切实用制度管权管事管人。</a:t>
            </a:r>
            <a:endParaRPr lang="en-US" altLang="zh-CN" sz="2400" dirty="0"/>
          </a:p>
          <a:p>
            <a:pPr marL="285750" indent="-285750">
              <a:lnSpc>
                <a:spcPct val="114000"/>
              </a:lnSpc>
              <a:spcBef>
                <a:spcPts val="600"/>
              </a:spcBef>
              <a:spcAft>
                <a:spcPts val="600"/>
              </a:spcAft>
              <a:buClr>
                <a:srgbClr val="C00000"/>
              </a:buClr>
              <a:buFont typeface="Wingdings" panose="05000000000000000000" pitchFamily="2" charset="2"/>
              <a:buChar char="p"/>
            </a:pPr>
            <a:r>
              <a:rPr lang="zh-CN" altLang="en-US" sz="2400" dirty="0"/>
              <a:t>近期，为进一步落实全面从严治党主体责任，我们将开展一次建章立制和制度执行情况大检查，包括</a:t>
            </a:r>
            <a:r>
              <a:rPr lang="en-US" altLang="zh-CN" sz="2400" dirty="0"/>
              <a:t>《</a:t>
            </a:r>
            <a:r>
              <a:rPr lang="zh-CN" altLang="en-US" sz="2400" dirty="0"/>
              <a:t>河海大学全面落实从严治党主体责任实施办法</a:t>
            </a:r>
            <a:r>
              <a:rPr lang="en-US" altLang="zh-CN" sz="2400" dirty="0"/>
              <a:t>》</a:t>
            </a:r>
            <a:r>
              <a:rPr lang="zh-CN" altLang="en-US" sz="2400" dirty="0"/>
              <a:t>、</a:t>
            </a:r>
            <a:r>
              <a:rPr lang="en-US" altLang="zh-CN" sz="2400" dirty="0"/>
              <a:t>《</a:t>
            </a:r>
            <a:r>
              <a:rPr lang="zh-CN" altLang="en-US" sz="2400" dirty="0"/>
              <a:t>河海大学院（系）党委工作规则</a:t>
            </a:r>
            <a:r>
              <a:rPr lang="en-US" altLang="zh-CN" sz="2400" dirty="0"/>
              <a:t>》</a:t>
            </a:r>
            <a:r>
              <a:rPr lang="zh-CN" altLang="en-US" sz="2400" dirty="0"/>
              <a:t>、</a:t>
            </a:r>
            <a:r>
              <a:rPr lang="en-US" altLang="zh-CN" sz="2400" dirty="0"/>
              <a:t>《</a:t>
            </a:r>
            <a:r>
              <a:rPr lang="zh-CN" altLang="en-US" sz="2400" dirty="0"/>
              <a:t>河海大学二级单位党组织落实党建责任制指导意见</a:t>
            </a:r>
            <a:r>
              <a:rPr lang="en-US" altLang="zh-CN" sz="2400" dirty="0"/>
              <a:t>》</a:t>
            </a:r>
            <a:r>
              <a:rPr lang="zh-CN" altLang="en-US" sz="2400" dirty="0"/>
              <a:t>、</a:t>
            </a:r>
            <a:r>
              <a:rPr lang="en-US" altLang="zh-CN" sz="2400" dirty="0"/>
              <a:t>《</a:t>
            </a:r>
            <a:r>
              <a:rPr lang="zh-CN" altLang="en-US" sz="2400" dirty="0"/>
              <a:t>河海大学关于加强干部教育培训工作实施意见</a:t>
            </a:r>
            <a:r>
              <a:rPr lang="en-US" altLang="zh-CN" sz="2400" dirty="0"/>
              <a:t>》</a:t>
            </a:r>
            <a:r>
              <a:rPr lang="zh-CN" altLang="en-US" sz="2400" dirty="0"/>
              <a:t>、</a:t>
            </a:r>
            <a:r>
              <a:rPr lang="en-US" altLang="zh-CN" sz="2400" dirty="0"/>
              <a:t>《</a:t>
            </a:r>
            <a:r>
              <a:rPr lang="zh-CN" altLang="en-US" sz="2400" dirty="0"/>
              <a:t>党风廉政建设风险点与防控机制</a:t>
            </a:r>
            <a:r>
              <a:rPr lang="en-US" altLang="zh-CN" sz="2400" dirty="0"/>
              <a:t>》</a:t>
            </a:r>
            <a:r>
              <a:rPr lang="zh-CN" altLang="en-US" sz="2400" dirty="0"/>
              <a:t>等。</a:t>
            </a:r>
          </a:p>
        </p:txBody>
      </p:sp>
    </p:spTree>
    <p:extLst>
      <p:ext uri="{BB962C8B-B14F-4D97-AF65-F5344CB8AC3E}">
        <p14:creationId xmlns:p14="http://schemas.microsoft.com/office/powerpoint/2010/main" val="25247068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0" y="285750"/>
            <a:ext cx="9144000" cy="584775"/>
          </a:xfrm>
          <a:prstGeom prst="rect">
            <a:avLst/>
          </a:prstGeom>
          <a:noFill/>
        </p:spPr>
        <p:txBody>
          <a:bodyPr wrap="square" rtlCol="0">
            <a:spAutoFit/>
          </a:bodyPr>
          <a:lstStyle/>
          <a:p>
            <a:pPr algn="ctr"/>
            <a:r>
              <a:rPr lang="zh-CN" altLang="en-US" sz="3200" dirty="0">
                <a:solidFill>
                  <a:schemeClr val="bg1"/>
                </a:solidFill>
                <a:latin typeface="方正粗宋简体" panose="03000509000000000000" pitchFamily="65" charset="-122"/>
                <a:ea typeface="方正粗宋简体" panose="03000509000000000000" pitchFamily="65" charset="-122"/>
              </a:rPr>
              <a:t>二、开展“两学一做”，推进思想建党落地生根</a:t>
            </a:r>
            <a:endParaRPr lang="zh-CN" altLang="zh-CN" sz="3200" dirty="0">
              <a:solidFill>
                <a:schemeClr val="bg1"/>
              </a:solidFill>
              <a:latin typeface="方正粗宋简体" panose="03000509000000000000" pitchFamily="65" charset="-122"/>
              <a:ea typeface="方正粗宋简体" panose="03000509000000000000" pitchFamily="65" charset="-122"/>
            </a:endParaRPr>
          </a:p>
        </p:txBody>
      </p:sp>
      <p:sp>
        <p:nvSpPr>
          <p:cNvPr id="7" name="矩形 6"/>
          <p:cNvSpPr/>
          <p:nvPr/>
        </p:nvSpPr>
        <p:spPr>
          <a:xfrm>
            <a:off x="3133725" y="1733550"/>
            <a:ext cx="6010275" cy="5185137"/>
          </a:xfrm>
          <a:prstGeom prst="rect">
            <a:avLst/>
          </a:prstGeom>
        </p:spPr>
        <p:txBody>
          <a:bodyPr wrap="square">
            <a:spAutoFit/>
          </a:bodyPr>
          <a:lstStyle/>
          <a:p>
            <a:pPr marL="342900" indent="-342900">
              <a:lnSpc>
                <a:spcPct val="114000"/>
              </a:lnSpc>
              <a:spcBef>
                <a:spcPts val="600"/>
              </a:spcBef>
              <a:spcAft>
                <a:spcPts val="600"/>
              </a:spcAft>
              <a:buClr>
                <a:srgbClr val="FF0000"/>
              </a:buClr>
              <a:buFont typeface="Wingdings" panose="05000000000000000000" pitchFamily="2" charset="2"/>
              <a:buChar char="p"/>
            </a:pPr>
            <a:r>
              <a:rPr lang="zh-CN" altLang="en-US" sz="2400" dirty="0"/>
              <a:t>开展“两学一做”学习教育，是落实党章关于加强党员教育管理要求、面向全体党员深化党内教育的重要实践；</a:t>
            </a:r>
            <a:endParaRPr lang="en-US" altLang="zh-CN" sz="2400" dirty="0"/>
          </a:p>
          <a:p>
            <a:pPr marL="342900" indent="-342900">
              <a:lnSpc>
                <a:spcPct val="114000"/>
              </a:lnSpc>
              <a:spcBef>
                <a:spcPts val="600"/>
              </a:spcBef>
              <a:spcAft>
                <a:spcPts val="600"/>
              </a:spcAft>
              <a:buClr>
                <a:srgbClr val="FF0000"/>
              </a:buClr>
              <a:buFont typeface="Wingdings" panose="05000000000000000000" pitchFamily="2" charset="2"/>
              <a:buChar char="p"/>
            </a:pPr>
            <a:r>
              <a:rPr lang="zh-CN" altLang="en-US" sz="2400" dirty="0"/>
              <a:t>是巩固拓展党的群众路线教育实践活动和“三严三实”专题教育成果，推动党内教育从“关键少数”向广大党员拓展、从集中性教育向经常性教育延伸的重要举措；</a:t>
            </a:r>
            <a:endParaRPr lang="en-US" altLang="zh-CN" sz="2400" dirty="0"/>
          </a:p>
          <a:p>
            <a:pPr marL="342900" indent="-342900">
              <a:lnSpc>
                <a:spcPct val="114000"/>
              </a:lnSpc>
              <a:spcBef>
                <a:spcPts val="600"/>
              </a:spcBef>
              <a:spcAft>
                <a:spcPts val="600"/>
              </a:spcAft>
              <a:buClr>
                <a:srgbClr val="FF0000"/>
              </a:buClr>
              <a:buFont typeface="Wingdings" panose="05000000000000000000" pitchFamily="2" charset="2"/>
              <a:buChar char="p"/>
            </a:pPr>
            <a:r>
              <a:rPr lang="zh-CN" altLang="en-US" sz="2400" dirty="0"/>
              <a:t>是加强党的思想政治建设重要部署，对于推动全面从严治党向基层延伸、保持发展党的先进性和纯洁性具有重大意义。</a:t>
            </a:r>
          </a:p>
        </p:txBody>
      </p:sp>
      <p:sp>
        <p:nvSpPr>
          <p:cNvPr id="12" name="五边形 11"/>
          <p:cNvSpPr/>
          <p:nvPr/>
        </p:nvSpPr>
        <p:spPr>
          <a:xfrm>
            <a:off x="209547" y="1828125"/>
            <a:ext cx="2695577" cy="552450"/>
          </a:xfrm>
          <a:prstGeom prst="homePlat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3" name="直角三角形 12"/>
          <p:cNvSpPr/>
          <p:nvPr/>
        </p:nvSpPr>
        <p:spPr>
          <a:xfrm rot="10800000" flipH="1">
            <a:off x="209549" y="2124075"/>
            <a:ext cx="485776" cy="256500"/>
          </a:xfrm>
          <a:prstGeom prst="rtTriangle">
            <a:avLst/>
          </a:prstGeom>
          <a:ln/>
          <a:effectLst/>
        </p:spPr>
        <p:style>
          <a:lnRef idx="0">
            <a:schemeClr val="accent6"/>
          </a:lnRef>
          <a:fillRef idx="3">
            <a:schemeClr val="accent6"/>
          </a:fillRef>
          <a:effectRef idx="3">
            <a:schemeClr val="accent6"/>
          </a:effectRef>
          <a:fontRef idx="minor">
            <a:schemeClr val="lt1"/>
          </a:fontRef>
        </p:style>
        <p:txBody>
          <a:bodyPr rtlCol="0" anchor="ctr"/>
          <a:lstStyle/>
          <a:p>
            <a:pPr algn="ctr"/>
            <a:endParaRPr lang="zh-CN" altLang="en-US"/>
          </a:p>
        </p:txBody>
      </p:sp>
      <p:sp>
        <p:nvSpPr>
          <p:cNvPr id="11" name="矩形 10"/>
          <p:cNvSpPr/>
          <p:nvPr/>
        </p:nvSpPr>
        <p:spPr>
          <a:xfrm>
            <a:off x="0" y="1590675"/>
            <a:ext cx="695325" cy="5334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altLang="zh-CN" sz="2800" dirty="0">
                <a:solidFill>
                  <a:schemeClr val="tx1"/>
                </a:solidFill>
                <a:latin typeface="方正大黑简体" panose="03000509000000000000" pitchFamily="65" charset="-122"/>
                <a:ea typeface="方正大黑简体" panose="03000509000000000000" pitchFamily="65" charset="-122"/>
              </a:rPr>
              <a:t>2.1</a:t>
            </a:r>
            <a:endParaRPr lang="zh-CN" altLang="en-US" sz="2800" dirty="0">
              <a:solidFill>
                <a:schemeClr val="tx1"/>
              </a:solidFill>
              <a:latin typeface="方正大黑简体" panose="03000509000000000000" pitchFamily="65" charset="-122"/>
              <a:ea typeface="方正大黑简体" panose="03000509000000000000" pitchFamily="65" charset="-122"/>
            </a:endParaRPr>
          </a:p>
        </p:txBody>
      </p:sp>
      <p:sp>
        <p:nvSpPr>
          <p:cNvPr id="14" name="矩形 13"/>
          <p:cNvSpPr/>
          <p:nvPr/>
        </p:nvSpPr>
        <p:spPr>
          <a:xfrm>
            <a:off x="831887" y="1842740"/>
            <a:ext cx="1620957" cy="523220"/>
          </a:xfrm>
          <a:prstGeom prst="rect">
            <a:avLst/>
          </a:prstGeom>
        </p:spPr>
        <p:txBody>
          <a:bodyPr wrap="none">
            <a:spAutoFit/>
          </a:bodyPr>
          <a:lstStyle/>
          <a:p>
            <a:r>
              <a:rPr lang="zh-CN" altLang="en-US" sz="2800" dirty="0">
                <a:solidFill>
                  <a:schemeClr val="bg1"/>
                </a:solidFill>
                <a:latin typeface="方正大黑简体" panose="03000509000000000000" pitchFamily="65" charset="-122"/>
                <a:ea typeface="方正大黑简体" panose="03000509000000000000" pitchFamily="65" charset="-122"/>
              </a:rPr>
              <a:t>重要意义</a:t>
            </a:r>
          </a:p>
        </p:txBody>
      </p:sp>
      <p:pic>
        <p:nvPicPr>
          <p:cNvPr id="15" name="图片 14"/>
          <p:cNvPicPr>
            <a:picLocks noChangeAspect="1"/>
          </p:cNvPicPr>
          <p:nvPr/>
        </p:nvPicPr>
        <p:blipFill>
          <a:blip r:embed="rId2"/>
          <a:stretch>
            <a:fillRect/>
          </a:stretch>
        </p:blipFill>
        <p:spPr>
          <a:xfrm>
            <a:off x="309325" y="2966700"/>
            <a:ext cx="2595799" cy="2786400"/>
          </a:xfrm>
          <a:prstGeom prst="rect">
            <a:avLst/>
          </a:prstGeom>
        </p:spPr>
      </p:pic>
    </p:spTree>
    <p:extLst>
      <p:ext uri="{BB962C8B-B14F-4D97-AF65-F5344CB8AC3E}">
        <p14:creationId xmlns:p14="http://schemas.microsoft.com/office/powerpoint/2010/main" val="335558549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0" y="285750"/>
            <a:ext cx="9144000" cy="584775"/>
          </a:xfrm>
          <a:prstGeom prst="rect">
            <a:avLst/>
          </a:prstGeom>
          <a:noFill/>
        </p:spPr>
        <p:txBody>
          <a:bodyPr wrap="square" rtlCol="0">
            <a:spAutoFit/>
          </a:bodyPr>
          <a:lstStyle/>
          <a:p>
            <a:pPr algn="ctr"/>
            <a:r>
              <a:rPr lang="zh-CN" altLang="en-US" sz="3200" dirty="0">
                <a:solidFill>
                  <a:schemeClr val="bg1"/>
                </a:solidFill>
                <a:latin typeface="方正粗宋简体" panose="03000509000000000000" pitchFamily="65" charset="-122"/>
                <a:ea typeface="方正粗宋简体" panose="03000509000000000000" pitchFamily="65" charset="-122"/>
              </a:rPr>
              <a:t>二、开展“两学一做”，推进思想建党落地生根</a:t>
            </a:r>
            <a:endParaRPr lang="zh-CN" altLang="zh-CN" sz="3200" dirty="0">
              <a:solidFill>
                <a:schemeClr val="bg1"/>
              </a:solidFill>
              <a:latin typeface="方正粗宋简体" panose="03000509000000000000" pitchFamily="65" charset="-122"/>
              <a:ea typeface="方正粗宋简体" panose="03000509000000000000" pitchFamily="65" charset="-122"/>
            </a:endParaRPr>
          </a:p>
        </p:txBody>
      </p:sp>
      <p:grpSp>
        <p:nvGrpSpPr>
          <p:cNvPr id="5" name="组合 4"/>
          <p:cNvGrpSpPr/>
          <p:nvPr/>
        </p:nvGrpSpPr>
        <p:grpSpPr>
          <a:xfrm>
            <a:off x="0" y="52050"/>
            <a:ext cx="2905124" cy="789900"/>
            <a:chOff x="0" y="95240"/>
            <a:chExt cx="2905124" cy="789900"/>
          </a:xfrm>
        </p:grpSpPr>
        <p:sp>
          <p:nvSpPr>
            <p:cNvPr id="12" name="五边形 11"/>
            <p:cNvSpPr/>
            <p:nvPr/>
          </p:nvSpPr>
          <p:spPr>
            <a:xfrm>
              <a:off x="209547" y="332690"/>
              <a:ext cx="2695577" cy="552450"/>
            </a:xfrm>
            <a:prstGeom prst="homePlat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3" name="直角三角形 12"/>
            <p:cNvSpPr/>
            <p:nvPr/>
          </p:nvSpPr>
          <p:spPr>
            <a:xfrm rot="10800000" flipH="1">
              <a:off x="209549" y="628640"/>
              <a:ext cx="485776" cy="256500"/>
            </a:xfrm>
            <a:prstGeom prst="rtTriangle">
              <a:avLst/>
            </a:prstGeom>
            <a:ln/>
            <a:effectLst/>
          </p:spPr>
          <p:style>
            <a:lnRef idx="0">
              <a:schemeClr val="accent6"/>
            </a:lnRef>
            <a:fillRef idx="3">
              <a:schemeClr val="accent6"/>
            </a:fillRef>
            <a:effectRef idx="3">
              <a:schemeClr val="accent6"/>
            </a:effectRef>
            <a:fontRef idx="minor">
              <a:schemeClr val="lt1"/>
            </a:fontRef>
          </p:style>
          <p:txBody>
            <a:bodyPr rtlCol="0" anchor="ctr"/>
            <a:lstStyle/>
            <a:p>
              <a:pPr algn="ctr"/>
              <a:endParaRPr lang="zh-CN" altLang="en-US"/>
            </a:p>
          </p:txBody>
        </p:sp>
        <p:sp>
          <p:nvSpPr>
            <p:cNvPr id="11" name="矩形 10"/>
            <p:cNvSpPr/>
            <p:nvPr/>
          </p:nvSpPr>
          <p:spPr>
            <a:xfrm>
              <a:off x="0" y="95240"/>
              <a:ext cx="695325" cy="5334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altLang="zh-CN" sz="2800" dirty="0">
                  <a:solidFill>
                    <a:schemeClr val="tx1"/>
                  </a:solidFill>
                  <a:latin typeface="方正大黑简体" panose="03000509000000000000" pitchFamily="65" charset="-122"/>
                  <a:ea typeface="方正大黑简体" panose="03000509000000000000" pitchFamily="65" charset="-122"/>
                </a:rPr>
                <a:t>2.2</a:t>
              </a:r>
              <a:endParaRPr lang="zh-CN" altLang="en-US" sz="2800" dirty="0">
                <a:solidFill>
                  <a:schemeClr val="tx1"/>
                </a:solidFill>
                <a:latin typeface="方正大黑简体" panose="03000509000000000000" pitchFamily="65" charset="-122"/>
                <a:ea typeface="方正大黑简体" panose="03000509000000000000" pitchFamily="65" charset="-122"/>
              </a:endParaRPr>
            </a:p>
          </p:txBody>
        </p:sp>
        <p:sp>
          <p:nvSpPr>
            <p:cNvPr id="14" name="矩形 13"/>
            <p:cNvSpPr/>
            <p:nvPr/>
          </p:nvSpPr>
          <p:spPr>
            <a:xfrm>
              <a:off x="831887" y="347305"/>
              <a:ext cx="1620957" cy="523220"/>
            </a:xfrm>
            <a:prstGeom prst="rect">
              <a:avLst/>
            </a:prstGeom>
          </p:spPr>
          <p:txBody>
            <a:bodyPr wrap="none">
              <a:spAutoFit/>
            </a:bodyPr>
            <a:lstStyle/>
            <a:p>
              <a:r>
                <a:rPr lang="zh-CN" altLang="en-US" sz="2800" dirty="0">
                  <a:solidFill>
                    <a:schemeClr val="bg1"/>
                  </a:solidFill>
                  <a:latin typeface="方正大黑简体" panose="03000509000000000000" pitchFamily="65" charset="-122"/>
                  <a:ea typeface="方正大黑简体" panose="03000509000000000000" pitchFamily="65" charset="-122"/>
                </a:rPr>
                <a:t>总体要求</a:t>
              </a:r>
            </a:p>
          </p:txBody>
        </p:sp>
      </p:grpSp>
      <p:graphicFrame>
        <p:nvGraphicFramePr>
          <p:cNvPr id="3" name="表格 2"/>
          <p:cNvGraphicFramePr>
            <a:graphicFrameLocks noGrp="1"/>
          </p:cNvGraphicFramePr>
          <p:nvPr>
            <p:extLst>
              <p:ext uri="{D42A27DB-BD31-4B8C-83A1-F6EECF244321}">
                <p14:modId xmlns:p14="http://schemas.microsoft.com/office/powerpoint/2010/main" val="770101693"/>
              </p:ext>
            </p:extLst>
          </p:nvPr>
        </p:nvGraphicFramePr>
        <p:xfrm>
          <a:off x="452437" y="954890"/>
          <a:ext cx="8315325" cy="5605200"/>
        </p:xfrm>
        <a:graphic>
          <a:graphicData uri="http://schemas.openxmlformats.org/drawingml/2006/table">
            <a:tbl>
              <a:tblPr firstRow="1" bandRow="1">
                <a:tableStyleId>{93296810-A885-4BE3-A3E7-6D5BEEA58F35}</a:tableStyleId>
              </a:tblPr>
              <a:tblGrid>
                <a:gridCol w="1581150">
                  <a:extLst>
                    <a:ext uri="{9D8B030D-6E8A-4147-A177-3AD203B41FA5}">
                      <a16:colId xmlns:a16="http://schemas.microsoft.com/office/drawing/2014/main" val="20000"/>
                    </a:ext>
                  </a:extLst>
                </a:gridCol>
                <a:gridCol w="6734175">
                  <a:extLst>
                    <a:ext uri="{9D8B030D-6E8A-4147-A177-3AD203B41FA5}">
                      <a16:colId xmlns:a16="http://schemas.microsoft.com/office/drawing/2014/main" val="20001"/>
                    </a:ext>
                  </a:extLst>
                </a:gridCol>
              </a:tblGrid>
              <a:tr h="576000">
                <a:tc gridSpan="2">
                  <a:txBody>
                    <a:bodyPr/>
                    <a:lstStyle/>
                    <a:p>
                      <a:pPr algn="ctr"/>
                      <a:r>
                        <a:rPr lang="zh-CN" altLang="zh-CN" sz="2400" kern="1200" dirty="0">
                          <a:effectLst/>
                        </a:rPr>
                        <a:t>开展“两学一做”学习教育，基础在学，关键在做</a:t>
                      </a:r>
                      <a:endParaRPr lang="zh-CN" altLang="en-US" sz="2400" b="0" dirty="0">
                        <a:latin typeface="方正正大黑简体" panose="02000000000000000000" pitchFamily="2" charset="-122"/>
                        <a:ea typeface="方正正大黑简体" panose="02000000000000000000" pitchFamily="2" charset="-122"/>
                      </a:endParaRPr>
                    </a:p>
                  </a:txBody>
                  <a:tcPr anchor="ctr"/>
                </a:tc>
                <a:tc hMerge="1">
                  <a:txBody>
                    <a:bodyPr/>
                    <a:lstStyle/>
                    <a:p>
                      <a:endParaRPr lang="zh-CN" altLang="en-US" dirty="0"/>
                    </a:p>
                  </a:txBody>
                  <a:tcPr/>
                </a:tc>
                <a:extLst>
                  <a:ext uri="{0D108BD9-81ED-4DB2-BD59-A6C34878D82A}">
                    <a16:rowId xmlns:a16="http://schemas.microsoft.com/office/drawing/2014/main" val="10000"/>
                  </a:ext>
                </a:extLst>
              </a:tr>
              <a:tr h="370840">
                <a:tc>
                  <a:txBody>
                    <a:bodyPr/>
                    <a:lstStyle/>
                    <a:p>
                      <a:pPr algn="ctr"/>
                      <a:r>
                        <a:rPr lang="zh-CN" altLang="zh-CN" sz="2400" kern="1200" dirty="0">
                          <a:effectLst/>
                        </a:rPr>
                        <a:t>学习教育主要任务</a:t>
                      </a:r>
                      <a:endParaRPr lang="zh-CN" altLang="en-US" sz="2400" dirty="0">
                        <a:solidFill>
                          <a:srgbClr val="D50004"/>
                        </a:solidFill>
                      </a:endParaRPr>
                    </a:p>
                  </a:txBody>
                  <a:tcPr anchor="ctr"/>
                </a:tc>
                <a:tc>
                  <a:txBody>
                    <a:bodyPr/>
                    <a:lstStyle/>
                    <a:p>
                      <a:r>
                        <a:rPr lang="zh-CN" altLang="zh-CN" sz="2400" kern="1200" dirty="0">
                          <a:effectLst/>
                        </a:rPr>
                        <a:t>教育引导广大党员干部师生尊崇党章、遵守党规，用习近平总书记系列重要讲话精神统一思想行动，做合格党员。</a:t>
                      </a:r>
                      <a:endParaRPr lang="zh-CN" altLang="en-US" sz="2400" dirty="0"/>
                    </a:p>
                  </a:txBody>
                  <a:tcPr/>
                </a:tc>
                <a:extLst>
                  <a:ext uri="{0D108BD9-81ED-4DB2-BD59-A6C34878D82A}">
                    <a16:rowId xmlns:a16="http://schemas.microsoft.com/office/drawing/2014/main" val="10001"/>
                  </a:ext>
                </a:extLst>
              </a:tr>
              <a:tr h="370840">
                <a:tc>
                  <a:txBody>
                    <a:bodyPr/>
                    <a:lstStyle/>
                    <a:p>
                      <a:pPr marL="0" algn="ctr" defTabSz="914400" rtl="0" eaLnBrk="1" latinLnBrk="0" hangingPunct="1"/>
                      <a:r>
                        <a:rPr lang="zh-CN" altLang="zh-CN" sz="2400" kern="1200" dirty="0">
                          <a:effectLst/>
                        </a:rPr>
                        <a:t>学习教育主要目标</a:t>
                      </a:r>
                      <a:endParaRPr lang="zh-CN" altLang="en-US" sz="2400" kern="1200" dirty="0">
                        <a:solidFill>
                          <a:srgbClr val="D50004"/>
                        </a:solidFill>
                        <a:effectLst/>
                        <a:latin typeface="+mn-lt"/>
                        <a:ea typeface="+mn-ea"/>
                        <a:cs typeface="+mn-cs"/>
                      </a:endParaRPr>
                    </a:p>
                  </a:txBody>
                  <a:tcPr anchor="ctr"/>
                </a:tc>
                <a:tc>
                  <a:txBody>
                    <a:bodyPr/>
                    <a:lstStyle/>
                    <a:p>
                      <a:r>
                        <a:rPr lang="zh-CN" altLang="zh-CN" sz="2400" kern="1200" dirty="0">
                          <a:effectLst/>
                        </a:rPr>
                        <a:t>进一步坚定理想信念，提高党性觉悟；</a:t>
                      </a:r>
                      <a:endParaRPr lang="en-US" altLang="zh-CN" sz="2400" kern="1200" dirty="0">
                        <a:effectLst/>
                      </a:endParaRPr>
                    </a:p>
                    <a:p>
                      <a:r>
                        <a:rPr lang="zh-CN" altLang="zh-CN" sz="2400" kern="1200" dirty="0">
                          <a:effectLst/>
                        </a:rPr>
                        <a:t>进一步增强政治意识、大局意识、核心意识、看齐意识，坚定正确政治方向；</a:t>
                      </a:r>
                      <a:endParaRPr lang="en-US" altLang="zh-CN" sz="2400" kern="1200" dirty="0">
                        <a:effectLst/>
                      </a:endParaRPr>
                    </a:p>
                    <a:p>
                      <a:r>
                        <a:rPr lang="zh-CN" altLang="zh-CN" sz="2400" kern="1200" dirty="0">
                          <a:effectLst/>
                        </a:rPr>
                        <a:t>进一步树立清风正气</a:t>
                      </a:r>
                      <a:r>
                        <a:rPr lang="en-US" altLang="zh-CN" sz="2400" kern="1200" dirty="0">
                          <a:effectLst/>
                        </a:rPr>
                        <a:t>,</a:t>
                      </a:r>
                      <a:r>
                        <a:rPr lang="zh-CN" altLang="zh-CN" sz="2400" kern="1200" dirty="0">
                          <a:effectLst/>
                        </a:rPr>
                        <a:t>严守政治纪律政治规矩；</a:t>
                      </a:r>
                      <a:endParaRPr lang="en-US" altLang="zh-CN" sz="2400" kern="1200" dirty="0">
                        <a:effectLst/>
                      </a:endParaRPr>
                    </a:p>
                    <a:p>
                      <a:r>
                        <a:rPr lang="zh-CN" altLang="zh-CN" sz="2400" kern="1200" dirty="0">
                          <a:effectLst/>
                        </a:rPr>
                        <a:t>进一步强化宗旨观念，勇于担当作为</a:t>
                      </a:r>
                      <a:r>
                        <a:rPr lang="zh-CN" altLang="en-US" sz="2400" kern="1200" dirty="0">
                          <a:effectLst/>
                        </a:rPr>
                        <a:t>。</a:t>
                      </a:r>
                      <a:endParaRPr lang="zh-CN" altLang="en-US" sz="2400" dirty="0"/>
                    </a:p>
                  </a:txBody>
                  <a:tcPr/>
                </a:tc>
                <a:extLst>
                  <a:ext uri="{0D108BD9-81ED-4DB2-BD59-A6C34878D82A}">
                    <a16:rowId xmlns:a16="http://schemas.microsoft.com/office/drawing/2014/main" val="10002"/>
                  </a:ext>
                </a:extLst>
              </a:tr>
              <a:tr h="370840">
                <a:tc>
                  <a:txBody>
                    <a:bodyPr/>
                    <a:lstStyle/>
                    <a:p>
                      <a:pPr marL="0" algn="ctr" defTabSz="914400" rtl="0" eaLnBrk="1" latinLnBrk="0" hangingPunct="1"/>
                      <a:r>
                        <a:rPr lang="zh-CN" altLang="zh-CN" sz="2400" kern="1200" dirty="0">
                          <a:effectLst/>
                        </a:rPr>
                        <a:t>学习教育基本要求</a:t>
                      </a:r>
                      <a:endParaRPr lang="zh-CN" altLang="en-US" sz="2400" kern="1200" dirty="0">
                        <a:solidFill>
                          <a:srgbClr val="D50004"/>
                        </a:solidFill>
                        <a:effectLst/>
                        <a:latin typeface="+mn-lt"/>
                        <a:ea typeface="+mn-ea"/>
                        <a:cs typeface="+mn-cs"/>
                      </a:endParaRPr>
                    </a:p>
                  </a:txBody>
                  <a:tcPr anchor="ctr"/>
                </a:tc>
                <a:tc>
                  <a:txBody>
                    <a:bodyPr/>
                    <a:lstStyle/>
                    <a:p>
                      <a:r>
                        <a:rPr lang="zh-CN" altLang="zh-CN" sz="2400" kern="1200" dirty="0">
                          <a:effectLst/>
                        </a:rPr>
                        <a:t>坚持正面教育为主，用科学理论武装头脑；</a:t>
                      </a:r>
                      <a:endParaRPr lang="en-US" altLang="zh-CN" sz="2400" kern="1200" dirty="0">
                        <a:effectLst/>
                      </a:endParaRPr>
                    </a:p>
                    <a:p>
                      <a:r>
                        <a:rPr lang="zh-CN" altLang="zh-CN" sz="2400" kern="1200" dirty="0">
                          <a:effectLst/>
                        </a:rPr>
                        <a:t>坚持学用结合，知行合一；</a:t>
                      </a:r>
                      <a:endParaRPr lang="en-US" altLang="zh-CN" sz="2400" kern="1200" dirty="0">
                        <a:effectLst/>
                      </a:endParaRPr>
                    </a:p>
                    <a:p>
                      <a:r>
                        <a:rPr lang="zh-CN" altLang="zh-CN" sz="2400" kern="1200" dirty="0">
                          <a:effectLst/>
                        </a:rPr>
                        <a:t>坚持问题导向，注重实效；</a:t>
                      </a:r>
                      <a:endParaRPr lang="en-US" altLang="zh-CN" sz="2400" kern="1200" dirty="0">
                        <a:effectLst/>
                      </a:endParaRPr>
                    </a:p>
                    <a:p>
                      <a:r>
                        <a:rPr lang="zh-CN" altLang="zh-CN" sz="2400" kern="1200" dirty="0">
                          <a:effectLst/>
                        </a:rPr>
                        <a:t>坚持领导带头，以上率下；</a:t>
                      </a:r>
                      <a:endParaRPr lang="en-US" altLang="zh-CN" sz="2400" kern="1200" dirty="0">
                        <a:effectLst/>
                      </a:endParaRPr>
                    </a:p>
                    <a:p>
                      <a:r>
                        <a:rPr lang="zh-CN" altLang="zh-CN" sz="2400" kern="1200" dirty="0">
                          <a:effectLst/>
                        </a:rPr>
                        <a:t>坚持从实际出发，分类指导。</a:t>
                      </a:r>
                      <a:endParaRPr lang="zh-CN" altLang="en-US" sz="2400"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7091289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261937" y="952500"/>
            <a:ext cx="3278047" cy="4695825"/>
          </a:xfrm>
          <a:prstGeom prst="rect">
            <a:avLst/>
          </a:prstGeom>
        </p:spPr>
      </p:pic>
      <p:sp>
        <p:nvSpPr>
          <p:cNvPr id="3" name="矩形 2"/>
          <p:cNvSpPr/>
          <p:nvPr/>
        </p:nvSpPr>
        <p:spPr>
          <a:xfrm>
            <a:off x="3776662" y="1079811"/>
            <a:ext cx="5195888" cy="4301306"/>
          </a:xfrm>
          <a:prstGeom prst="rect">
            <a:avLst/>
          </a:prstGeom>
        </p:spPr>
        <p:txBody>
          <a:bodyPr wrap="square">
            <a:spAutoFit/>
          </a:bodyPr>
          <a:lstStyle/>
          <a:p>
            <a:pPr algn="ctr">
              <a:spcBef>
                <a:spcPts val="600"/>
              </a:spcBef>
              <a:spcAft>
                <a:spcPts val="600"/>
              </a:spcAft>
            </a:pPr>
            <a:r>
              <a:rPr lang="zh-CN" altLang="en-US" sz="2400" dirty="0">
                <a:solidFill>
                  <a:srgbClr val="C00000"/>
                </a:solidFill>
              </a:rPr>
              <a:t>深入开展“两学一做”学习教育，是今年学校党的建设工作的龙头任务，也是加强党的领导的有力抓手</a:t>
            </a:r>
            <a:endParaRPr lang="en-US" altLang="zh-CN" sz="2400" dirty="0">
              <a:solidFill>
                <a:srgbClr val="C00000"/>
              </a:solidFill>
            </a:endParaRPr>
          </a:p>
          <a:p>
            <a:pPr marL="342900" indent="-342900">
              <a:lnSpc>
                <a:spcPct val="114000"/>
              </a:lnSpc>
              <a:spcBef>
                <a:spcPts val="600"/>
              </a:spcBef>
              <a:spcAft>
                <a:spcPts val="600"/>
              </a:spcAft>
              <a:buClr>
                <a:srgbClr val="FF0000"/>
              </a:buClr>
              <a:buFont typeface="Wingdings" panose="05000000000000000000" pitchFamily="2" charset="2"/>
              <a:buChar char="p"/>
            </a:pPr>
            <a:r>
              <a:rPr lang="zh-CN" altLang="en-US" sz="2400" dirty="0"/>
              <a:t>要以党支部为基本单位，以“三会一课”等党的组织生活为基本形式，以落实党员教育管理制度为基本依托，结合本部门本单位实际开展学习教育，发挥党支部自我净化、自我提高的主动性，推动各级党组织把学习教育融入日常、抓出成效。</a:t>
            </a:r>
          </a:p>
        </p:txBody>
      </p:sp>
    </p:spTree>
    <p:extLst>
      <p:ext uri="{BB962C8B-B14F-4D97-AF65-F5344CB8AC3E}">
        <p14:creationId xmlns:p14="http://schemas.microsoft.com/office/powerpoint/2010/main" val="281280352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0" y="285750"/>
            <a:ext cx="9144000" cy="584775"/>
          </a:xfrm>
          <a:prstGeom prst="rect">
            <a:avLst/>
          </a:prstGeom>
          <a:noFill/>
        </p:spPr>
        <p:txBody>
          <a:bodyPr wrap="square" rtlCol="0">
            <a:spAutoFit/>
          </a:bodyPr>
          <a:lstStyle/>
          <a:p>
            <a:pPr algn="ctr"/>
            <a:r>
              <a:rPr lang="zh-CN" altLang="en-US" sz="3200" dirty="0">
                <a:solidFill>
                  <a:schemeClr val="bg1"/>
                </a:solidFill>
                <a:latin typeface="方正粗宋简体" panose="03000509000000000000" pitchFamily="65" charset="-122"/>
                <a:ea typeface="方正粗宋简体" panose="03000509000000000000" pitchFamily="65" charset="-122"/>
              </a:rPr>
              <a:t>二、开展“两学一做”，推进思想建党落地生根</a:t>
            </a:r>
            <a:endParaRPr lang="zh-CN" altLang="zh-CN" sz="3200" dirty="0">
              <a:solidFill>
                <a:schemeClr val="bg1"/>
              </a:solidFill>
              <a:latin typeface="方正粗宋简体" panose="03000509000000000000" pitchFamily="65" charset="-122"/>
              <a:ea typeface="方正粗宋简体" panose="03000509000000000000" pitchFamily="65" charset="-122"/>
            </a:endParaRPr>
          </a:p>
        </p:txBody>
      </p:sp>
      <p:grpSp>
        <p:nvGrpSpPr>
          <p:cNvPr id="5" name="组合 4"/>
          <p:cNvGrpSpPr/>
          <p:nvPr/>
        </p:nvGrpSpPr>
        <p:grpSpPr>
          <a:xfrm>
            <a:off x="0" y="52050"/>
            <a:ext cx="2905124" cy="789900"/>
            <a:chOff x="0" y="95240"/>
            <a:chExt cx="2905124" cy="789900"/>
          </a:xfrm>
        </p:grpSpPr>
        <p:sp>
          <p:nvSpPr>
            <p:cNvPr id="12" name="五边形 11"/>
            <p:cNvSpPr/>
            <p:nvPr/>
          </p:nvSpPr>
          <p:spPr>
            <a:xfrm>
              <a:off x="209547" y="332690"/>
              <a:ext cx="2695577" cy="552450"/>
            </a:xfrm>
            <a:prstGeom prst="homePlat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3" name="直角三角形 12"/>
            <p:cNvSpPr/>
            <p:nvPr/>
          </p:nvSpPr>
          <p:spPr>
            <a:xfrm rot="10800000" flipH="1">
              <a:off x="209549" y="628640"/>
              <a:ext cx="485776" cy="256500"/>
            </a:xfrm>
            <a:prstGeom prst="rtTriangle">
              <a:avLst/>
            </a:prstGeom>
            <a:ln/>
            <a:effectLst/>
          </p:spPr>
          <p:style>
            <a:lnRef idx="0">
              <a:schemeClr val="accent6"/>
            </a:lnRef>
            <a:fillRef idx="3">
              <a:schemeClr val="accent6"/>
            </a:fillRef>
            <a:effectRef idx="3">
              <a:schemeClr val="accent6"/>
            </a:effectRef>
            <a:fontRef idx="minor">
              <a:schemeClr val="lt1"/>
            </a:fontRef>
          </p:style>
          <p:txBody>
            <a:bodyPr rtlCol="0" anchor="ctr"/>
            <a:lstStyle/>
            <a:p>
              <a:pPr algn="ctr"/>
              <a:endParaRPr lang="zh-CN" altLang="en-US"/>
            </a:p>
          </p:txBody>
        </p:sp>
        <p:sp>
          <p:nvSpPr>
            <p:cNvPr id="11" name="矩形 10"/>
            <p:cNvSpPr/>
            <p:nvPr/>
          </p:nvSpPr>
          <p:spPr>
            <a:xfrm>
              <a:off x="0" y="95240"/>
              <a:ext cx="695325" cy="5334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altLang="zh-CN" sz="2800" dirty="0">
                  <a:solidFill>
                    <a:schemeClr val="tx1"/>
                  </a:solidFill>
                  <a:latin typeface="方正大黑简体" panose="03000509000000000000" pitchFamily="65" charset="-122"/>
                  <a:ea typeface="方正大黑简体" panose="03000509000000000000" pitchFamily="65" charset="-122"/>
                </a:rPr>
                <a:t>2.3</a:t>
              </a:r>
              <a:endParaRPr lang="zh-CN" altLang="en-US" sz="2800" dirty="0">
                <a:solidFill>
                  <a:schemeClr val="tx1"/>
                </a:solidFill>
                <a:latin typeface="方正大黑简体" panose="03000509000000000000" pitchFamily="65" charset="-122"/>
                <a:ea typeface="方正大黑简体" panose="03000509000000000000" pitchFamily="65" charset="-122"/>
              </a:endParaRPr>
            </a:p>
          </p:txBody>
        </p:sp>
        <p:sp>
          <p:nvSpPr>
            <p:cNvPr id="14" name="矩形 13"/>
            <p:cNvSpPr/>
            <p:nvPr/>
          </p:nvSpPr>
          <p:spPr>
            <a:xfrm>
              <a:off x="831887" y="347305"/>
              <a:ext cx="1620957" cy="523220"/>
            </a:xfrm>
            <a:prstGeom prst="rect">
              <a:avLst/>
            </a:prstGeom>
          </p:spPr>
          <p:txBody>
            <a:bodyPr wrap="none">
              <a:spAutoFit/>
            </a:bodyPr>
            <a:lstStyle/>
            <a:p>
              <a:r>
                <a:rPr lang="zh-CN" altLang="en-US" sz="2800" dirty="0">
                  <a:solidFill>
                    <a:schemeClr val="bg1"/>
                  </a:solidFill>
                  <a:latin typeface="方正大黑简体" panose="03000509000000000000" pitchFamily="65" charset="-122"/>
                  <a:ea typeface="方正大黑简体" panose="03000509000000000000" pitchFamily="65" charset="-122"/>
                </a:rPr>
                <a:t>学习内容</a:t>
              </a:r>
            </a:p>
          </p:txBody>
        </p:sp>
      </p:grpSp>
      <p:sp>
        <p:nvSpPr>
          <p:cNvPr id="8" name="矩形 7"/>
          <p:cNvSpPr/>
          <p:nvPr/>
        </p:nvSpPr>
        <p:spPr>
          <a:xfrm>
            <a:off x="1362075" y="1008975"/>
            <a:ext cx="7534276" cy="5298374"/>
          </a:xfrm>
          <a:prstGeom prst="rect">
            <a:avLst/>
          </a:prstGeom>
        </p:spPr>
        <p:txBody>
          <a:bodyPr wrap="square">
            <a:spAutoFit/>
          </a:bodyPr>
          <a:lstStyle/>
          <a:p>
            <a:pPr marL="285750" indent="-285750">
              <a:lnSpc>
                <a:spcPct val="114000"/>
              </a:lnSpc>
              <a:spcBef>
                <a:spcPts val="600"/>
              </a:spcBef>
              <a:spcAft>
                <a:spcPts val="600"/>
              </a:spcAft>
              <a:buClr>
                <a:srgbClr val="FF0000"/>
              </a:buClr>
              <a:buFont typeface="Wingdings" panose="05000000000000000000" pitchFamily="2" charset="2"/>
              <a:buChar char="p"/>
            </a:pPr>
            <a:r>
              <a:rPr lang="zh-CN" altLang="en-US" sz="2400" dirty="0"/>
              <a:t>着眼明确基本标准、树立行为规范，逐条逐句通读党章，全面理解党的纲领，牢记入党誓词，牢记党的宗旨，牢记党员义务和权利，引导党员尊崇党章、遵守党章、维护党章，坚定理想信念，对党绝对忠诚。</a:t>
            </a:r>
            <a:endParaRPr lang="en-US" altLang="zh-CN" sz="2400" dirty="0"/>
          </a:p>
          <a:p>
            <a:pPr marL="285750" indent="-285750">
              <a:lnSpc>
                <a:spcPct val="114000"/>
              </a:lnSpc>
              <a:spcBef>
                <a:spcPts val="600"/>
              </a:spcBef>
              <a:spcAft>
                <a:spcPts val="600"/>
              </a:spcAft>
              <a:buClr>
                <a:srgbClr val="FF0000"/>
              </a:buClr>
              <a:buFont typeface="Wingdings" panose="05000000000000000000" pitchFamily="2" charset="2"/>
              <a:buChar char="p"/>
            </a:pPr>
            <a:r>
              <a:rPr lang="zh-CN" altLang="en-US" sz="2400" dirty="0"/>
              <a:t>认真学习</a:t>
            </a:r>
            <a:r>
              <a:rPr lang="en-US" altLang="zh-CN" sz="2400" dirty="0"/>
              <a:t>《</a:t>
            </a:r>
            <a:r>
              <a:rPr lang="zh-CN" altLang="en-US" sz="2400" dirty="0"/>
              <a:t>中国共产党廉洁自律准则</a:t>
            </a:r>
            <a:r>
              <a:rPr lang="en-US" altLang="zh-CN" sz="2400" dirty="0"/>
              <a:t>》</a:t>
            </a:r>
            <a:r>
              <a:rPr lang="zh-CN" altLang="en-US" sz="2400" dirty="0"/>
              <a:t>、</a:t>
            </a:r>
            <a:r>
              <a:rPr lang="en-US" altLang="zh-CN" sz="2400" dirty="0"/>
              <a:t>《</a:t>
            </a:r>
            <a:r>
              <a:rPr lang="zh-CN" altLang="en-US" sz="2400" dirty="0"/>
              <a:t>中国共产党纪律处分条例</a:t>
            </a:r>
            <a:r>
              <a:rPr lang="en-US" altLang="zh-CN" sz="2400" dirty="0"/>
              <a:t>》</a:t>
            </a:r>
            <a:r>
              <a:rPr lang="zh-CN" altLang="en-US" sz="2400" dirty="0"/>
              <a:t>等党内法规，学习党的历史，学习革命先辈和先进典型，从周永康、薄熙来、徐才厚、郭伯雄、令计划等违纪违法案件中汲取教训，肃清恶劣影响，发挥正面典型的激励作用和反面典型的警示作用，引导党员牢记党规党纪，牢记党的优良传统和作风，树立崇高道德追求，养成纪律自觉，守住为人、做事的基准和底线。</a:t>
            </a:r>
          </a:p>
        </p:txBody>
      </p:sp>
      <p:pic>
        <p:nvPicPr>
          <p:cNvPr id="3" name="图片 2"/>
          <p:cNvPicPr>
            <a:picLocks noChangeAspect="1"/>
          </p:cNvPicPr>
          <p:nvPr/>
        </p:nvPicPr>
        <p:blipFill>
          <a:blip r:embed="rId2"/>
          <a:stretch>
            <a:fillRect/>
          </a:stretch>
        </p:blipFill>
        <p:spPr>
          <a:xfrm>
            <a:off x="-466064" y="1934137"/>
            <a:ext cx="2322777" cy="2670279"/>
          </a:xfrm>
          <a:prstGeom prst="rect">
            <a:avLst/>
          </a:prstGeom>
        </p:spPr>
      </p:pic>
    </p:spTree>
    <p:extLst>
      <p:ext uri="{BB962C8B-B14F-4D97-AF65-F5344CB8AC3E}">
        <p14:creationId xmlns:p14="http://schemas.microsoft.com/office/powerpoint/2010/main" val="390658903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0" y="285750"/>
            <a:ext cx="9144000" cy="584775"/>
          </a:xfrm>
          <a:prstGeom prst="rect">
            <a:avLst/>
          </a:prstGeom>
          <a:noFill/>
        </p:spPr>
        <p:txBody>
          <a:bodyPr wrap="square" rtlCol="0">
            <a:spAutoFit/>
          </a:bodyPr>
          <a:lstStyle/>
          <a:p>
            <a:pPr algn="ctr"/>
            <a:r>
              <a:rPr lang="zh-CN" altLang="en-US" sz="3200" dirty="0">
                <a:solidFill>
                  <a:schemeClr val="bg1"/>
                </a:solidFill>
                <a:latin typeface="方正粗宋简体" panose="03000509000000000000" pitchFamily="65" charset="-122"/>
                <a:ea typeface="方正粗宋简体" panose="03000509000000000000" pitchFamily="65" charset="-122"/>
              </a:rPr>
              <a:t>二、开展“两学一做”，推进思想建党落地生根</a:t>
            </a:r>
            <a:endParaRPr lang="zh-CN" altLang="zh-CN" sz="3200" dirty="0">
              <a:solidFill>
                <a:schemeClr val="bg1"/>
              </a:solidFill>
              <a:latin typeface="方正粗宋简体" panose="03000509000000000000" pitchFamily="65" charset="-122"/>
              <a:ea typeface="方正粗宋简体" panose="03000509000000000000" pitchFamily="65" charset="-122"/>
            </a:endParaRPr>
          </a:p>
        </p:txBody>
      </p:sp>
      <p:grpSp>
        <p:nvGrpSpPr>
          <p:cNvPr id="5" name="组合 4"/>
          <p:cNvGrpSpPr/>
          <p:nvPr/>
        </p:nvGrpSpPr>
        <p:grpSpPr>
          <a:xfrm>
            <a:off x="0" y="52050"/>
            <a:ext cx="2905124" cy="789900"/>
            <a:chOff x="0" y="95240"/>
            <a:chExt cx="2905124" cy="789900"/>
          </a:xfrm>
        </p:grpSpPr>
        <p:sp>
          <p:nvSpPr>
            <p:cNvPr id="12" name="五边形 11"/>
            <p:cNvSpPr/>
            <p:nvPr/>
          </p:nvSpPr>
          <p:spPr>
            <a:xfrm>
              <a:off x="209547" y="332690"/>
              <a:ext cx="2695577" cy="552450"/>
            </a:xfrm>
            <a:prstGeom prst="homePlat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3" name="直角三角形 12"/>
            <p:cNvSpPr/>
            <p:nvPr/>
          </p:nvSpPr>
          <p:spPr>
            <a:xfrm rot="10800000" flipH="1">
              <a:off x="209549" y="628640"/>
              <a:ext cx="485776" cy="256500"/>
            </a:xfrm>
            <a:prstGeom prst="rtTriangle">
              <a:avLst/>
            </a:prstGeom>
            <a:ln/>
            <a:effectLst/>
          </p:spPr>
          <p:style>
            <a:lnRef idx="0">
              <a:schemeClr val="accent6"/>
            </a:lnRef>
            <a:fillRef idx="3">
              <a:schemeClr val="accent6"/>
            </a:fillRef>
            <a:effectRef idx="3">
              <a:schemeClr val="accent6"/>
            </a:effectRef>
            <a:fontRef idx="minor">
              <a:schemeClr val="lt1"/>
            </a:fontRef>
          </p:style>
          <p:txBody>
            <a:bodyPr rtlCol="0" anchor="ctr"/>
            <a:lstStyle/>
            <a:p>
              <a:pPr algn="ctr"/>
              <a:endParaRPr lang="zh-CN" altLang="en-US"/>
            </a:p>
          </p:txBody>
        </p:sp>
        <p:sp>
          <p:nvSpPr>
            <p:cNvPr id="11" name="矩形 10"/>
            <p:cNvSpPr/>
            <p:nvPr/>
          </p:nvSpPr>
          <p:spPr>
            <a:xfrm>
              <a:off x="0" y="95240"/>
              <a:ext cx="695325" cy="5334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altLang="zh-CN" sz="2800" dirty="0">
                  <a:solidFill>
                    <a:schemeClr val="tx1"/>
                  </a:solidFill>
                  <a:latin typeface="方正大黑简体" panose="03000509000000000000" pitchFamily="65" charset="-122"/>
                  <a:ea typeface="方正大黑简体" panose="03000509000000000000" pitchFamily="65" charset="-122"/>
                </a:rPr>
                <a:t>2.3</a:t>
              </a:r>
              <a:endParaRPr lang="zh-CN" altLang="en-US" sz="2800" dirty="0">
                <a:solidFill>
                  <a:schemeClr val="tx1"/>
                </a:solidFill>
                <a:latin typeface="方正大黑简体" panose="03000509000000000000" pitchFamily="65" charset="-122"/>
                <a:ea typeface="方正大黑简体" panose="03000509000000000000" pitchFamily="65" charset="-122"/>
              </a:endParaRPr>
            </a:p>
          </p:txBody>
        </p:sp>
        <p:sp>
          <p:nvSpPr>
            <p:cNvPr id="14" name="矩形 13"/>
            <p:cNvSpPr/>
            <p:nvPr/>
          </p:nvSpPr>
          <p:spPr>
            <a:xfrm>
              <a:off x="831887" y="347305"/>
              <a:ext cx="1620957" cy="523220"/>
            </a:xfrm>
            <a:prstGeom prst="rect">
              <a:avLst/>
            </a:prstGeom>
          </p:spPr>
          <p:txBody>
            <a:bodyPr wrap="none">
              <a:spAutoFit/>
            </a:bodyPr>
            <a:lstStyle/>
            <a:p>
              <a:r>
                <a:rPr lang="zh-CN" altLang="en-US" sz="2800" dirty="0">
                  <a:solidFill>
                    <a:schemeClr val="bg1"/>
                  </a:solidFill>
                  <a:latin typeface="方正大黑简体" panose="03000509000000000000" pitchFamily="65" charset="-122"/>
                  <a:ea typeface="方正大黑简体" panose="03000509000000000000" pitchFamily="65" charset="-122"/>
                </a:rPr>
                <a:t>学习内容</a:t>
              </a:r>
            </a:p>
          </p:txBody>
        </p:sp>
      </p:grpSp>
      <p:sp>
        <p:nvSpPr>
          <p:cNvPr id="8" name="矩形 7"/>
          <p:cNvSpPr/>
          <p:nvPr/>
        </p:nvSpPr>
        <p:spPr>
          <a:xfrm>
            <a:off x="1362075" y="1008975"/>
            <a:ext cx="7534276" cy="5115246"/>
          </a:xfrm>
          <a:prstGeom prst="rect">
            <a:avLst/>
          </a:prstGeom>
        </p:spPr>
        <p:txBody>
          <a:bodyPr wrap="square">
            <a:spAutoFit/>
          </a:bodyPr>
          <a:lstStyle/>
          <a:p>
            <a:pPr marL="285750" indent="-285750">
              <a:lnSpc>
                <a:spcPct val="114000"/>
              </a:lnSpc>
              <a:spcBef>
                <a:spcPts val="600"/>
              </a:spcBef>
              <a:spcAft>
                <a:spcPts val="600"/>
              </a:spcAft>
              <a:buClr>
                <a:srgbClr val="FF0000"/>
              </a:buClr>
              <a:buFont typeface="Wingdings" panose="05000000000000000000" pitchFamily="2" charset="2"/>
              <a:buChar char="p"/>
            </a:pPr>
            <a:r>
              <a:rPr lang="zh-CN" altLang="en-US" sz="2000" dirty="0"/>
              <a:t>加强理论武装、统一思想行动，认真学习习近平总书记系列重要讲话，认真学习以习近平同志为总书记的党中央治国理政新理念新思想新战略，引导党员深入领会系列重要讲话的丰富内涵和核心要义，深入领会贯穿其中的马克思主义立场观点方法。</a:t>
            </a:r>
            <a:endParaRPr lang="en-US" altLang="zh-CN" sz="2000" dirty="0"/>
          </a:p>
          <a:p>
            <a:pPr marL="285750" indent="-285750">
              <a:lnSpc>
                <a:spcPct val="114000"/>
              </a:lnSpc>
              <a:spcBef>
                <a:spcPts val="600"/>
              </a:spcBef>
              <a:spcAft>
                <a:spcPts val="600"/>
              </a:spcAft>
              <a:buClr>
                <a:srgbClr val="FF0000"/>
              </a:buClr>
              <a:buFont typeface="Wingdings" panose="05000000000000000000" pitchFamily="2" charset="2"/>
              <a:buChar char="p"/>
            </a:pPr>
            <a:r>
              <a:rPr lang="zh-CN" altLang="en-US" sz="2000" dirty="0"/>
              <a:t>学习习近平总书记系列重要讲话要同学马克思列宁主义、毛泽东思想、邓小平理论、“三个代表”重要思想、科学发展观结合起来，深刻理解党的科学理论既一脉相承又与时俱进的内在联系，坚定中国特色社会主义道路自信、理论自信、制度自信。</a:t>
            </a:r>
            <a:endParaRPr lang="en-US" altLang="zh-CN" sz="2000" dirty="0"/>
          </a:p>
          <a:p>
            <a:pPr marL="285750" indent="-285750">
              <a:lnSpc>
                <a:spcPct val="114000"/>
              </a:lnSpc>
              <a:spcBef>
                <a:spcPts val="600"/>
              </a:spcBef>
              <a:spcAft>
                <a:spcPts val="600"/>
              </a:spcAft>
              <a:buClr>
                <a:srgbClr val="FF0000"/>
              </a:buClr>
              <a:buFont typeface="Wingdings" panose="05000000000000000000" pitchFamily="2" charset="2"/>
              <a:buChar char="p"/>
            </a:pPr>
            <a:r>
              <a:rPr lang="zh-CN" altLang="en-US" sz="2000" dirty="0"/>
              <a:t>要按照中央要求区别普通党员和党员领导干部，结合学校实际，深入学习习近平总书记关于教育工作的重要论述。</a:t>
            </a:r>
            <a:endParaRPr lang="en-US" altLang="zh-CN" sz="2000" dirty="0"/>
          </a:p>
          <a:p>
            <a:pPr marL="285750" indent="-285750">
              <a:lnSpc>
                <a:spcPct val="114000"/>
              </a:lnSpc>
              <a:spcBef>
                <a:spcPts val="600"/>
              </a:spcBef>
              <a:spcAft>
                <a:spcPts val="600"/>
              </a:spcAft>
              <a:buClr>
                <a:srgbClr val="FF0000"/>
              </a:buClr>
              <a:buFont typeface="Wingdings" panose="05000000000000000000" pitchFamily="2" charset="2"/>
              <a:buChar char="p"/>
            </a:pPr>
            <a:r>
              <a:rPr lang="zh-CN" altLang="en-US" sz="2000" dirty="0"/>
              <a:t>学校党委、各二级单位党组织要把毛泽东同志</a:t>
            </a:r>
            <a:r>
              <a:rPr lang="en-US" altLang="zh-CN" sz="2000" dirty="0"/>
              <a:t>《</a:t>
            </a:r>
            <a:r>
              <a:rPr lang="zh-CN" altLang="en-US" sz="2000" dirty="0"/>
              <a:t>党委会的工作方法</a:t>
            </a:r>
            <a:r>
              <a:rPr lang="en-US" altLang="zh-CN" sz="2000" dirty="0"/>
              <a:t>》</a:t>
            </a:r>
            <a:r>
              <a:rPr lang="zh-CN" altLang="en-US" sz="2000" dirty="0"/>
              <a:t>作为领导干部的必读篇目，作为党委中心组学习讨论的重要课题，作为查摆解决自身问题的重要标准。</a:t>
            </a:r>
          </a:p>
        </p:txBody>
      </p:sp>
      <p:pic>
        <p:nvPicPr>
          <p:cNvPr id="3" name="图片 2"/>
          <p:cNvPicPr>
            <a:picLocks noChangeAspect="1"/>
          </p:cNvPicPr>
          <p:nvPr/>
        </p:nvPicPr>
        <p:blipFill>
          <a:blip r:embed="rId2"/>
          <a:stretch>
            <a:fillRect/>
          </a:stretch>
        </p:blipFill>
        <p:spPr>
          <a:xfrm>
            <a:off x="-466064" y="1922410"/>
            <a:ext cx="2322777" cy="2670279"/>
          </a:xfrm>
          <a:prstGeom prst="rect">
            <a:avLst/>
          </a:prstGeom>
        </p:spPr>
      </p:pic>
    </p:spTree>
    <p:extLst>
      <p:ext uri="{BB962C8B-B14F-4D97-AF65-F5344CB8AC3E}">
        <p14:creationId xmlns:p14="http://schemas.microsoft.com/office/powerpoint/2010/main" val="16883296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2013578" y="122636"/>
            <a:ext cx="5116843" cy="2210900"/>
          </a:xfrm>
          <a:prstGeom prst="roundRect">
            <a:avLst>
              <a:gd name="adj" fmla="val 16667"/>
            </a:avLst>
          </a:prstGeom>
          <a:ln>
            <a:noFill/>
          </a:ln>
          <a:effectLst>
            <a:outerShdw blurRad="63500" sx="102000" sy="102000" algn="ctr" rotWithShape="0">
              <a:prstClr val="black">
                <a:alpha val="40000"/>
              </a:prstClr>
            </a:outerShdw>
          </a:effectLst>
          <a:scene3d>
            <a:camera prst="orthographicFront"/>
            <a:lightRig rig="threePt" dir="t"/>
          </a:scene3d>
          <a:sp3d contourW="6350" prstMaterial="matte">
            <a:bevelT w="101600" h="101600"/>
            <a:contourClr>
              <a:srgbClr val="969696"/>
            </a:contourClr>
          </a:sp3d>
        </p:spPr>
      </p:pic>
      <p:sp>
        <p:nvSpPr>
          <p:cNvPr id="3" name="矩形 2"/>
          <p:cNvSpPr/>
          <p:nvPr/>
        </p:nvSpPr>
        <p:spPr>
          <a:xfrm>
            <a:off x="233363" y="2419261"/>
            <a:ext cx="8677274" cy="3908762"/>
          </a:xfrm>
          <a:prstGeom prst="rect">
            <a:avLst/>
          </a:prstGeom>
        </p:spPr>
        <p:txBody>
          <a:bodyPr wrap="square">
            <a:spAutoFit/>
          </a:bodyPr>
          <a:lstStyle/>
          <a:p>
            <a:pPr marL="285750" indent="-285750">
              <a:lnSpc>
                <a:spcPct val="114000"/>
              </a:lnSpc>
              <a:spcBef>
                <a:spcPts val="600"/>
              </a:spcBef>
              <a:spcAft>
                <a:spcPts val="600"/>
              </a:spcAft>
              <a:buClr>
                <a:srgbClr val="FF0000"/>
              </a:buClr>
              <a:buFont typeface="Wingdings" panose="05000000000000000000" pitchFamily="2" charset="2"/>
              <a:buChar char="p"/>
            </a:pPr>
            <a:r>
              <a:rPr lang="zh-CN" altLang="en-US" sz="2000" dirty="0">
                <a:latin typeface="+mn-ea"/>
              </a:rPr>
              <a:t>中共中央办公厅印发了</a:t>
            </a:r>
            <a:r>
              <a:rPr lang="en-US" altLang="zh-CN" sz="2000" dirty="0">
                <a:latin typeface="+mn-ea"/>
              </a:rPr>
              <a:t>《</a:t>
            </a:r>
            <a:r>
              <a:rPr lang="zh-CN" altLang="en-US" sz="2000" b="1" dirty="0">
                <a:solidFill>
                  <a:srgbClr val="FF0000"/>
                </a:solidFill>
                <a:latin typeface="+mn-ea"/>
              </a:rPr>
              <a:t>关于在全体党员中开展“学党章党规、学系列讲话，做合格党员”学习教育方案</a:t>
            </a:r>
            <a:r>
              <a:rPr lang="en-US" altLang="zh-CN" sz="2000" dirty="0">
                <a:latin typeface="+mn-ea"/>
              </a:rPr>
              <a:t>》</a:t>
            </a:r>
            <a:r>
              <a:rPr lang="zh-CN" altLang="en-US" sz="2000" dirty="0">
                <a:latin typeface="+mn-ea"/>
              </a:rPr>
              <a:t>并发出通知</a:t>
            </a:r>
            <a:endParaRPr lang="en-US" altLang="zh-CN" sz="2000" dirty="0">
              <a:latin typeface="+mn-ea"/>
            </a:endParaRPr>
          </a:p>
          <a:p>
            <a:pPr marL="285750" indent="-285750">
              <a:lnSpc>
                <a:spcPct val="114000"/>
              </a:lnSpc>
              <a:spcBef>
                <a:spcPts val="600"/>
              </a:spcBef>
              <a:spcAft>
                <a:spcPts val="600"/>
              </a:spcAft>
              <a:buClr>
                <a:srgbClr val="FF0000"/>
              </a:buClr>
              <a:buFont typeface="Wingdings" panose="05000000000000000000" pitchFamily="2" charset="2"/>
              <a:buChar char="p"/>
            </a:pPr>
            <a:r>
              <a:rPr lang="zh-CN" altLang="en-US" sz="2000" dirty="0">
                <a:latin typeface="+mn-ea"/>
              </a:rPr>
              <a:t>通知指出，开展“学党章党规、学系列讲话，做合格党员”学习教育（以下简称“两学一做”学习教育），是面向全体党员深化党内教育的重要实践，是推动党内教育从“关键少数”向广大党员拓展、从集中性教育向经常性教育延伸的重要举措。</a:t>
            </a:r>
            <a:endParaRPr lang="en-US" altLang="zh-CN" sz="2000" dirty="0">
              <a:latin typeface="+mn-ea"/>
            </a:endParaRPr>
          </a:p>
          <a:p>
            <a:pPr marL="285750" indent="-285750">
              <a:lnSpc>
                <a:spcPct val="114000"/>
              </a:lnSpc>
              <a:spcBef>
                <a:spcPts val="600"/>
              </a:spcBef>
              <a:spcAft>
                <a:spcPts val="600"/>
              </a:spcAft>
              <a:buClr>
                <a:srgbClr val="FF0000"/>
              </a:buClr>
              <a:buFont typeface="Wingdings" panose="05000000000000000000" pitchFamily="2" charset="2"/>
              <a:buChar char="p"/>
            </a:pPr>
            <a:r>
              <a:rPr lang="zh-CN" altLang="en-US" sz="2000" dirty="0">
                <a:latin typeface="+mn-ea"/>
              </a:rPr>
              <a:t>通知强调，“两学一做”学习教育不是一次活动，要突出正常教育，区分层次，有针对性地解决问题，依托“三会一课”等党的组织生活制度，发挥党支部自我净化、自我提高的主动性，真正把党的思想政治建设抓在日常、严在经常。</a:t>
            </a:r>
          </a:p>
        </p:txBody>
      </p:sp>
    </p:spTree>
    <p:extLst>
      <p:ext uri="{BB962C8B-B14F-4D97-AF65-F5344CB8AC3E}">
        <p14:creationId xmlns:p14="http://schemas.microsoft.com/office/powerpoint/2010/main" val="5338372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0" y="285750"/>
            <a:ext cx="9144000" cy="584775"/>
          </a:xfrm>
          <a:prstGeom prst="rect">
            <a:avLst/>
          </a:prstGeom>
          <a:noFill/>
        </p:spPr>
        <p:txBody>
          <a:bodyPr wrap="square" rtlCol="0">
            <a:spAutoFit/>
          </a:bodyPr>
          <a:lstStyle/>
          <a:p>
            <a:pPr algn="ctr"/>
            <a:r>
              <a:rPr lang="zh-CN" altLang="en-US" sz="3200" dirty="0">
                <a:solidFill>
                  <a:schemeClr val="bg1"/>
                </a:solidFill>
                <a:latin typeface="方正粗宋简体" panose="03000509000000000000" pitchFamily="65" charset="-122"/>
                <a:ea typeface="方正粗宋简体" panose="03000509000000000000" pitchFamily="65" charset="-122"/>
              </a:rPr>
              <a:t>二、开展“两学一做”，推进思想建党落地生根</a:t>
            </a:r>
            <a:endParaRPr lang="zh-CN" altLang="zh-CN" sz="3200" dirty="0">
              <a:solidFill>
                <a:schemeClr val="bg1"/>
              </a:solidFill>
              <a:latin typeface="方正粗宋简体" panose="03000509000000000000" pitchFamily="65" charset="-122"/>
              <a:ea typeface="方正粗宋简体" panose="03000509000000000000" pitchFamily="65" charset="-122"/>
            </a:endParaRPr>
          </a:p>
        </p:txBody>
      </p:sp>
      <p:grpSp>
        <p:nvGrpSpPr>
          <p:cNvPr id="5" name="组合 4"/>
          <p:cNvGrpSpPr/>
          <p:nvPr/>
        </p:nvGrpSpPr>
        <p:grpSpPr>
          <a:xfrm>
            <a:off x="0" y="52050"/>
            <a:ext cx="2905124" cy="789900"/>
            <a:chOff x="0" y="95240"/>
            <a:chExt cx="2905124" cy="789900"/>
          </a:xfrm>
        </p:grpSpPr>
        <p:sp>
          <p:nvSpPr>
            <p:cNvPr id="12" name="五边形 11"/>
            <p:cNvSpPr/>
            <p:nvPr/>
          </p:nvSpPr>
          <p:spPr>
            <a:xfrm>
              <a:off x="209547" y="332690"/>
              <a:ext cx="2695577" cy="552450"/>
            </a:xfrm>
            <a:prstGeom prst="homePlat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3" name="直角三角形 12"/>
            <p:cNvSpPr/>
            <p:nvPr/>
          </p:nvSpPr>
          <p:spPr>
            <a:xfrm rot="10800000" flipH="1">
              <a:off x="209549" y="628640"/>
              <a:ext cx="485776" cy="256500"/>
            </a:xfrm>
            <a:prstGeom prst="rtTriangle">
              <a:avLst/>
            </a:prstGeom>
            <a:ln/>
            <a:effectLst/>
          </p:spPr>
          <p:style>
            <a:lnRef idx="0">
              <a:schemeClr val="accent6"/>
            </a:lnRef>
            <a:fillRef idx="3">
              <a:schemeClr val="accent6"/>
            </a:fillRef>
            <a:effectRef idx="3">
              <a:schemeClr val="accent6"/>
            </a:effectRef>
            <a:fontRef idx="minor">
              <a:schemeClr val="lt1"/>
            </a:fontRef>
          </p:style>
          <p:txBody>
            <a:bodyPr rtlCol="0" anchor="ctr"/>
            <a:lstStyle/>
            <a:p>
              <a:pPr algn="ctr"/>
              <a:endParaRPr lang="zh-CN" altLang="en-US"/>
            </a:p>
          </p:txBody>
        </p:sp>
        <p:sp>
          <p:nvSpPr>
            <p:cNvPr id="11" name="矩形 10"/>
            <p:cNvSpPr/>
            <p:nvPr/>
          </p:nvSpPr>
          <p:spPr>
            <a:xfrm>
              <a:off x="0" y="95240"/>
              <a:ext cx="695325" cy="5334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altLang="zh-CN" sz="2800" dirty="0">
                  <a:solidFill>
                    <a:schemeClr val="tx1"/>
                  </a:solidFill>
                  <a:latin typeface="方正大黑简体" panose="03000509000000000000" pitchFamily="65" charset="-122"/>
                  <a:ea typeface="方正大黑简体" panose="03000509000000000000" pitchFamily="65" charset="-122"/>
                </a:rPr>
                <a:t>2.3</a:t>
              </a:r>
              <a:endParaRPr lang="zh-CN" altLang="en-US" sz="2800" dirty="0">
                <a:solidFill>
                  <a:schemeClr val="tx1"/>
                </a:solidFill>
                <a:latin typeface="方正大黑简体" panose="03000509000000000000" pitchFamily="65" charset="-122"/>
                <a:ea typeface="方正大黑简体" panose="03000509000000000000" pitchFamily="65" charset="-122"/>
              </a:endParaRPr>
            </a:p>
          </p:txBody>
        </p:sp>
        <p:sp>
          <p:nvSpPr>
            <p:cNvPr id="14" name="矩形 13"/>
            <p:cNvSpPr/>
            <p:nvPr/>
          </p:nvSpPr>
          <p:spPr>
            <a:xfrm>
              <a:off x="831887" y="347305"/>
              <a:ext cx="1620957" cy="523220"/>
            </a:xfrm>
            <a:prstGeom prst="rect">
              <a:avLst/>
            </a:prstGeom>
          </p:spPr>
          <p:txBody>
            <a:bodyPr wrap="none">
              <a:spAutoFit/>
            </a:bodyPr>
            <a:lstStyle/>
            <a:p>
              <a:r>
                <a:rPr lang="zh-CN" altLang="en-US" sz="2800" dirty="0">
                  <a:solidFill>
                    <a:schemeClr val="bg1"/>
                  </a:solidFill>
                  <a:latin typeface="方正大黑简体" panose="03000509000000000000" pitchFamily="65" charset="-122"/>
                  <a:ea typeface="方正大黑简体" panose="03000509000000000000" pitchFamily="65" charset="-122"/>
                </a:rPr>
                <a:t>学习内容</a:t>
              </a:r>
            </a:p>
          </p:txBody>
        </p:sp>
      </p:grpSp>
      <p:sp>
        <p:nvSpPr>
          <p:cNvPr id="8" name="矩形 7"/>
          <p:cNvSpPr/>
          <p:nvPr/>
        </p:nvSpPr>
        <p:spPr>
          <a:xfrm>
            <a:off x="1362075" y="1008975"/>
            <a:ext cx="7534276" cy="5222968"/>
          </a:xfrm>
          <a:prstGeom prst="rect">
            <a:avLst/>
          </a:prstGeom>
        </p:spPr>
        <p:txBody>
          <a:bodyPr wrap="square">
            <a:spAutoFit/>
          </a:bodyPr>
          <a:lstStyle/>
          <a:p>
            <a:pPr marL="285750" indent="-285750">
              <a:lnSpc>
                <a:spcPct val="114000"/>
              </a:lnSpc>
              <a:spcBef>
                <a:spcPts val="600"/>
              </a:spcBef>
              <a:spcAft>
                <a:spcPts val="600"/>
              </a:spcAft>
              <a:buClr>
                <a:srgbClr val="FF0000"/>
              </a:buClr>
              <a:buFont typeface="Wingdings" panose="05000000000000000000" pitchFamily="2" charset="2"/>
              <a:buChar char="p"/>
            </a:pPr>
            <a:r>
              <a:rPr lang="zh-CN" altLang="en-US" sz="2000" dirty="0"/>
              <a:t>要着眼党和国家事业的新发展对党员的新要求，坚持以知促行，做讲政治、有信念，讲规矩、有纪律，讲道德、有品行，讲奉献、有作为的合格党员。</a:t>
            </a:r>
            <a:endParaRPr lang="en-US" altLang="zh-CN" sz="2000" dirty="0"/>
          </a:p>
          <a:p>
            <a:pPr marL="342900" indent="-342900">
              <a:buClr>
                <a:srgbClr val="FF0000"/>
              </a:buClr>
              <a:buFont typeface="Arial" panose="020B0604020202020204" pitchFamily="34" charset="0"/>
              <a:buChar char="•"/>
            </a:pPr>
            <a:r>
              <a:rPr lang="zh-CN" altLang="en-US" sz="2000" dirty="0">
                <a:latin typeface="楷体" panose="02010609060101010101" pitchFamily="49" charset="-122"/>
                <a:ea typeface="楷体" panose="02010609060101010101" pitchFamily="49" charset="-122"/>
              </a:rPr>
              <a:t>引导党员强化政治意识，保持政治本色，把理想信念时时处处体现为行动的力量；</a:t>
            </a:r>
            <a:endParaRPr lang="en-US" altLang="zh-CN" sz="2000" dirty="0">
              <a:latin typeface="楷体" panose="02010609060101010101" pitchFamily="49" charset="-122"/>
              <a:ea typeface="楷体" panose="02010609060101010101" pitchFamily="49" charset="-122"/>
            </a:endParaRPr>
          </a:p>
          <a:p>
            <a:pPr marL="342900" indent="-342900">
              <a:buClr>
                <a:srgbClr val="FF0000"/>
              </a:buClr>
              <a:buFont typeface="Arial" panose="020B0604020202020204" pitchFamily="34" charset="0"/>
              <a:buChar char="•"/>
            </a:pPr>
            <a:r>
              <a:rPr lang="zh-CN" altLang="en-US" sz="2000" dirty="0">
                <a:latin typeface="楷体" panose="02010609060101010101" pitchFamily="49" charset="-122"/>
                <a:ea typeface="楷体" panose="02010609060101010101" pitchFamily="49" charset="-122"/>
              </a:rPr>
              <a:t>坚定自觉地在思想上政治上行动上同以习近平同志为总书记的党中央保持高度一致，经常主动向党中央看齐，向党的理论和路线方针政策看齐，做政治上的明白人；</a:t>
            </a:r>
            <a:endParaRPr lang="en-US" altLang="zh-CN" sz="2000" dirty="0">
              <a:latin typeface="楷体" panose="02010609060101010101" pitchFamily="49" charset="-122"/>
              <a:ea typeface="楷体" panose="02010609060101010101" pitchFamily="49" charset="-122"/>
            </a:endParaRPr>
          </a:p>
          <a:p>
            <a:pPr marL="342900" indent="-342900">
              <a:buClr>
                <a:srgbClr val="FF0000"/>
              </a:buClr>
              <a:buFont typeface="Arial" panose="020B0604020202020204" pitchFamily="34" charset="0"/>
              <a:buChar char="•"/>
            </a:pPr>
            <a:r>
              <a:rPr lang="zh-CN" altLang="en-US" sz="2000" dirty="0">
                <a:latin typeface="楷体" panose="02010609060101010101" pitchFamily="49" charset="-122"/>
                <a:ea typeface="楷体" panose="02010609060101010101" pitchFamily="49" charset="-122"/>
              </a:rPr>
              <a:t>践行党的宗旨，保持公仆情怀，牢记共产党员永远是劳动人民的普通一员，密切联系群众，全心全意为人民服务；</a:t>
            </a:r>
            <a:endParaRPr lang="en-US" altLang="zh-CN" sz="2000" dirty="0">
              <a:latin typeface="楷体" panose="02010609060101010101" pitchFamily="49" charset="-122"/>
              <a:ea typeface="楷体" panose="02010609060101010101" pitchFamily="49" charset="-122"/>
            </a:endParaRPr>
          </a:p>
          <a:p>
            <a:pPr marL="342900" indent="-342900">
              <a:buClr>
                <a:srgbClr val="FF0000"/>
              </a:buClr>
              <a:buFont typeface="Arial" panose="020B0604020202020204" pitchFamily="34" charset="0"/>
              <a:buChar char="•"/>
            </a:pPr>
            <a:r>
              <a:rPr lang="zh-CN" altLang="en-US" sz="2000" dirty="0">
                <a:latin typeface="楷体" panose="02010609060101010101" pitchFamily="49" charset="-122"/>
                <a:ea typeface="楷体" panose="02010609060101010101" pitchFamily="49" charset="-122"/>
              </a:rPr>
              <a:t>加强党性锻炼和道德修养，心存敬畏、手握戒尺，廉洁从政、从严治家，筑牢拒腐防变的防线；</a:t>
            </a:r>
            <a:endParaRPr lang="en-US" altLang="zh-CN" sz="2000" dirty="0">
              <a:latin typeface="楷体" panose="02010609060101010101" pitchFamily="49" charset="-122"/>
              <a:ea typeface="楷体" panose="02010609060101010101" pitchFamily="49" charset="-122"/>
            </a:endParaRPr>
          </a:p>
          <a:p>
            <a:pPr marL="342900" indent="-342900">
              <a:buClr>
                <a:srgbClr val="FF0000"/>
              </a:buClr>
              <a:buFont typeface="Arial" panose="020B0604020202020204" pitchFamily="34" charset="0"/>
              <a:buChar char="•"/>
            </a:pPr>
            <a:r>
              <a:rPr lang="zh-CN" altLang="en-US" sz="2000" dirty="0">
                <a:latin typeface="楷体" panose="02010609060101010101" pitchFamily="49" charset="-122"/>
                <a:ea typeface="楷体" panose="02010609060101010101" pitchFamily="49" charset="-122"/>
              </a:rPr>
              <a:t>始终保持干事创业、开拓进取的精气神，平常时候看得出来，关键时刻冲得上去，在学校“十三五”规划开局起步、实现新百年奋斗目标中奋发有为，在建成高水平特色研究型大学的历史征程中建功立业。</a:t>
            </a:r>
          </a:p>
        </p:txBody>
      </p:sp>
      <p:pic>
        <p:nvPicPr>
          <p:cNvPr id="3" name="图片 2"/>
          <p:cNvPicPr>
            <a:picLocks noChangeAspect="1"/>
          </p:cNvPicPr>
          <p:nvPr/>
        </p:nvPicPr>
        <p:blipFill>
          <a:blip r:embed="rId2"/>
          <a:stretch>
            <a:fillRect/>
          </a:stretch>
        </p:blipFill>
        <p:spPr>
          <a:xfrm>
            <a:off x="-466064" y="1989085"/>
            <a:ext cx="2322777" cy="2670279"/>
          </a:xfrm>
          <a:prstGeom prst="rect">
            <a:avLst/>
          </a:prstGeom>
        </p:spPr>
      </p:pic>
    </p:spTree>
    <p:extLst>
      <p:ext uri="{BB962C8B-B14F-4D97-AF65-F5344CB8AC3E}">
        <p14:creationId xmlns:p14="http://schemas.microsoft.com/office/powerpoint/2010/main" val="144976184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0" y="285750"/>
            <a:ext cx="9144000" cy="584775"/>
          </a:xfrm>
          <a:prstGeom prst="rect">
            <a:avLst/>
          </a:prstGeom>
          <a:noFill/>
        </p:spPr>
        <p:txBody>
          <a:bodyPr wrap="square" rtlCol="0">
            <a:spAutoFit/>
          </a:bodyPr>
          <a:lstStyle/>
          <a:p>
            <a:pPr algn="ctr"/>
            <a:r>
              <a:rPr lang="zh-CN" altLang="en-US" sz="3200" dirty="0">
                <a:solidFill>
                  <a:schemeClr val="bg1"/>
                </a:solidFill>
                <a:latin typeface="方正粗宋简体" panose="03000509000000000000" pitchFamily="65" charset="-122"/>
                <a:ea typeface="方正粗宋简体" panose="03000509000000000000" pitchFamily="65" charset="-122"/>
              </a:rPr>
              <a:t>二、开展“两学一做”，推进思想建党落地生根</a:t>
            </a:r>
            <a:endParaRPr lang="zh-CN" altLang="zh-CN" sz="3200" dirty="0">
              <a:solidFill>
                <a:schemeClr val="bg1"/>
              </a:solidFill>
              <a:latin typeface="方正粗宋简体" panose="03000509000000000000" pitchFamily="65" charset="-122"/>
              <a:ea typeface="方正粗宋简体" panose="03000509000000000000" pitchFamily="65" charset="-122"/>
            </a:endParaRPr>
          </a:p>
        </p:txBody>
      </p:sp>
      <p:grpSp>
        <p:nvGrpSpPr>
          <p:cNvPr id="5" name="组合 4"/>
          <p:cNvGrpSpPr/>
          <p:nvPr/>
        </p:nvGrpSpPr>
        <p:grpSpPr>
          <a:xfrm>
            <a:off x="0" y="52050"/>
            <a:ext cx="2905124" cy="789900"/>
            <a:chOff x="0" y="95240"/>
            <a:chExt cx="2905124" cy="789900"/>
          </a:xfrm>
        </p:grpSpPr>
        <p:sp>
          <p:nvSpPr>
            <p:cNvPr id="12" name="五边形 11"/>
            <p:cNvSpPr/>
            <p:nvPr/>
          </p:nvSpPr>
          <p:spPr>
            <a:xfrm>
              <a:off x="209547" y="332690"/>
              <a:ext cx="2695577" cy="552450"/>
            </a:xfrm>
            <a:prstGeom prst="homePlat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3" name="直角三角形 12"/>
            <p:cNvSpPr/>
            <p:nvPr/>
          </p:nvSpPr>
          <p:spPr>
            <a:xfrm rot="10800000" flipH="1">
              <a:off x="209549" y="628640"/>
              <a:ext cx="485776" cy="256500"/>
            </a:xfrm>
            <a:prstGeom prst="rtTriangle">
              <a:avLst/>
            </a:prstGeom>
            <a:ln/>
            <a:effectLst/>
          </p:spPr>
          <p:style>
            <a:lnRef idx="0">
              <a:schemeClr val="accent6"/>
            </a:lnRef>
            <a:fillRef idx="3">
              <a:schemeClr val="accent6"/>
            </a:fillRef>
            <a:effectRef idx="3">
              <a:schemeClr val="accent6"/>
            </a:effectRef>
            <a:fontRef idx="minor">
              <a:schemeClr val="lt1"/>
            </a:fontRef>
          </p:style>
          <p:txBody>
            <a:bodyPr rtlCol="0" anchor="ctr"/>
            <a:lstStyle/>
            <a:p>
              <a:pPr algn="ctr"/>
              <a:endParaRPr lang="zh-CN" altLang="en-US"/>
            </a:p>
          </p:txBody>
        </p:sp>
        <p:sp>
          <p:nvSpPr>
            <p:cNvPr id="11" name="矩形 10"/>
            <p:cNvSpPr/>
            <p:nvPr/>
          </p:nvSpPr>
          <p:spPr>
            <a:xfrm>
              <a:off x="0" y="95240"/>
              <a:ext cx="695325" cy="5334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altLang="zh-CN" sz="2800" dirty="0">
                  <a:solidFill>
                    <a:schemeClr val="tx1"/>
                  </a:solidFill>
                  <a:latin typeface="方正大黑简体" panose="03000509000000000000" pitchFamily="65" charset="-122"/>
                  <a:ea typeface="方正大黑简体" panose="03000509000000000000" pitchFamily="65" charset="-122"/>
                </a:rPr>
                <a:t>2.4</a:t>
              </a:r>
              <a:endParaRPr lang="zh-CN" altLang="en-US" sz="2800" dirty="0">
                <a:solidFill>
                  <a:schemeClr val="tx1"/>
                </a:solidFill>
                <a:latin typeface="方正大黑简体" panose="03000509000000000000" pitchFamily="65" charset="-122"/>
                <a:ea typeface="方正大黑简体" panose="03000509000000000000" pitchFamily="65" charset="-122"/>
              </a:endParaRPr>
            </a:p>
          </p:txBody>
        </p:sp>
        <p:sp>
          <p:nvSpPr>
            <p:cNvPr id="14" name="矩形 13"/>
            <p:cNvSpPr/>
            <p:nvPr/>
          </p:nvSpPr>
          <p:spPr>
            <a:xfrm>
              <a:off x="831887" y="347305"/>
              <a:ext cx="1620957" cy="523220"/>
            </a:xfrm>
            <a:prstGeom prst="rect">
              <a:avLst/>
            </a:prstGeom>
          </p:spPr>
          <p:txBody>
            <a:bodyPr wrap="none">
              <a:spAutoFit/>
            </a:bodyPr>
            <a:lstStyle/>
            <a:p>
              <a:r>
                <a:rPr lang="zh-CN" altLang="en-US" sz="2800" dirty="0">
                  <a:solidFill>
                    <a:schemeClr val="bg1"/>
                  </a:solidFill>
                  <a:latin typeface="方正大黑简体" panose="03000509000000000000" pitchFamily="65" charset="-122"/>
                  <a:ea typeface="方正大黑简体" panose="03000509000000000000" pitchFamily="65" charset="-122"/>
                </a:rPr>
                <a:t>查摆问题</a:t>
              </a:r>
            </a:p>
          </p:txBody>
        </p:sp>
      </p:grpSp>
      <p:sp>
        <p:nvSpPr>
          <p:cNvPr id="8" name="矩形 7"/>
          <p:cNvSpPr/>
          <p:nvPr/>
        </p:nvSpPr>
        <p:spPr>
          <a:xfrm>
            <a:off x="285749" y="1580475"/>
            <a:ext cx="8572501" cy="3487621"/>
          </a:xfrm>
          <a:prstGeom prst="rect">
            <a:avLst/>
          </a:prstGeom>
        </p:spPr>
        <p:txBody>
          <a:bodyPr wrap="square">
            <a:spAutoFit/>
          </a:bodyPr>
          <a:lstStyle/>
          <a:p>
            <a:pPr>
              <a:lnSpc>
                <a:spcPct val="114000"/>
              </a:lnSpc>
              <a:spcBef>
                <a:spcPts val="600"/>
              </a:spcBef>
              <a:spcAft>
                <a:spcPts val="600"/>
              </a:spcAft>
              <a:buClr>
                <a:srgbClr val="FF0000"/>
              </a:buClr>
            </a:pPr>
            <a:r>
              <a:rPr lang="zh-CN" altLang="en-US" sz="2800" b="1" dirty="0">
                <a:solidFill>
                  <a:srgbClr val="D50004"/>
                </a:solidFill>
              </a:rPr>
              <a:t>开展“两学一做”学习教育，要增强针对性，“学”要带着问题学，“做”要针对问题改。</a:t>
            </a:r>
            <a:endParaRPr lang="en-US" altLang="zh-CN" sz="2800" b="1" dirty="0">
              <a:solidFill>
                <a:srgbClr val="D50004"/>
              </a:solidFill>
            </a:endParaRPr>
          </a:p>
          <a:p>
            <a:pPr marL="285750" indent="-285750">
              <a:lnSpc>
                <a:spcPct val="114000"/>
              </a:lnSpc>
              <a:spcBef>
                <a:spcPts val="600"/>
              </a:spcBef>
              <a:spcAft>
                <a:spcPts val="600"/>
              </a:spcAft>
              <a:buClr>
                <a:srgbClr val="FF0000"/>
              </a:buClr>
              <a:buFont typeface="Wingdings" panose="05000000000000000000" pitchFamily="2" charset="2"/>
              <a:buChar char="p"/>
            </a:pPr>
            <a:r>
              <a:rPr lang="zh-CN" altLang="en-US" sz="2400" dirty="0"/>
              <a:t>着力解决一些党员存在的理想信念模糊动摇、党的意识淡化、宗旨观念淡薄、精神不振和道德行为不端等问题。</a:t>
            </a:r>
            <a:endParaRPr lang="en-US" altLang="zh-CN" sz="2400" dirty="0"/>
          </a:p>
          <a:p>
            <a:pPr marL="285750" indent="-285750">
              <a:lnSpc>
                <a:spcPct val="114000"/>
              </a:lnSpc>
              <a:spcBef>
                <a:spcPts val="600"/>
              </a:spcBef>
              <a:spcAft>
                <a:spcPts val="600"/>
              </a:spcAft>
              <a:buClr>
                <a:srgbClr val="FF0000"/>
              </a:buClr>
              <a:buFont typeface="Wingdings" panose="05000000000000000000" pitchFamily="2" charset="2"/>
              <a:buChar char="p"/>
            </a:pPr>
            <a:r>
              <a:rPr lang="zh-CN" altLang="en-US" sz="2400" dirty="0"/>
              <a:t>学校各级党组织要紧密结合党的建设、党员队伍管理中存在的突出问题，切实把增强针对性、解决突出问题贯穿学习教育始终。</a:t>
            </a:r>
            <a:endParaRPr lang="zh-CN" altLang="en-US" sz="2400" dirty="0">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27416670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0" y="52050"/>
            <a:ext cx="2905124" cy="789900"/>
            <a:chOff x="0" y="95240"/>
            <a:chExt cx="2905124" cy="789900"/>
          </a:xfrm>
        </p:grpSpPr>
        <p:sp>
          <p:nvSpPr>
            <p:cNvPr id="12" name="五边形 11"/>
            <p:cNvSpPr/>
            <p:nvPr/>
          </p:nvSpPr>
          <p:spPr>
            <a:xfrm>
              <a:off x="209547" y="332690"/>
              <a:ext cx="2695577" cy="552450"/>
            </a:xfrm>
            <a:prstGeom prst="homePlat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3" name="直角三角形 12"/>
            <p:cNvSpPr/>
            <p:nvPr/>
          </p:nvSpPr>
          <p:spPr>
            <a:xfrm rot="10800000" flipH="1">
              <a:off x="209549" y="628640"/>
              <a:ext cx="485776" cy="256500"/>
            </a:xfrm>
            <a:prstGeom prst="rtTriangle">
              <a:avLst/>
            </a:prstGeom>
            <a:ln/>
            <a:effectLst/>
          </p:spPr>
          <p:style>
            <a:lnRef idx="0">
              <a:schemeClr val="accent6"/>
            </a:lnRef>
            <a:fillRef idx="3">
              <a:schemeClr val="accent6"/>
            </a:fillRef>
            <a:effectRef idx="3">
              <a:schemeClr val="accent6"/>
            </a:effectRef>
            <a:fontRef idx="minor">
              <a:schemeClr val="lt1"/>
            </a:fontRef>
          </p:style>
          <p:txBody>
            <a:bodyPr rtlCol="0" anchor="ctr"/>
            <a:lstStyle/>
            <a:p>
              <a:pPr algn="ctr"/>
              <a:endParaRPr lang="zh-CN" altLang="en-US"/>
            </a:p>
          </p:txBody>
        </p:sp>
        <p:sp>
          <p:nvSpPr>
            <p:cNvPr id="11" name="矩形 10"/>
            <p:cNvSpPr/>
            <p:nvPr/>
          </p:nvSpPr>
          <p:spPr>
            <a:xfrm>
              <a:off x="0" y="95240"/>
              <a:ext cx="695325" cy="5334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altLang="zh-CN" sz="2800" dirty="0">
                  <a:solidFill>
                    <a:schemeClr val="tx1"/>
                  </a:solidFill>
                  <a:latin typeface="方正大黑简体" panose="03000509000000000000" pitchFamily="65" charset="-122"/>
                  <a:ea typeface="方正大黑简体" panose="03000509000000000000" pitchFamily="65" charset="-122"/>
                </a:rPr>
                <a:t>2.5</a:t>
              </a:r>
              <a:endParaRPr lang="zh-CN" altLang="en-US" sz="2800" dirty="0">
                <a:solidFill>
                  <a:schemeClr val="tx1"/>
                </a:solidFill>
                <a:latin typeface="方正大黑简体" panose="03000509000000000000" pitchFamily="65" charset="-122"/>
                <a:ea typeface="方正大黑简体" panose="03000509000000000000" pitchFamily="65" charset="-122"/>
              </a:endParaRPr>
            </a:p>
          </p:txBody>
        </p:sp>
        <p:sp>
          <p:nvSpPr>
            <p:cNvPr id="14" name="矩形 13"/>
            <p:cNvSpPr/>
            <p:nvPr/>
          </p:nvSpPr>
          <p:spPr>
            <a:xfrm>
              <a:off x="831887" y="347305"/>
              <a:ext cx="1620957" cy="523220"/>
            </a:xfrm>
            <a:prstGeom prst="rect">
              <a:avLst/>
            </a:prstGeom>
          </p:spPr>
          <p:txBody>
            <a:bodyPr wrap="none">
              <a:spAutoFit/>
            </a:bodyPr>
            <a:lstStyle/>
            <a:p>
              <a:r>
                <a:rPr lang="zh-CN" altLang="en-US" sz="2800" dirty="0">
                  <a:solidFill>
                    <a:schemeClr val="bg1"/>
                  </a:solidFill>
                  <a:latin typeface="方正大黑简体" panose="03000509000000000000" pitchFamily="65" charset="-122"/>
                  <a:ea typeface="方正大黑简体" panose="03000509000000000000" pitchFamily="65" charset="-122"/>
                </a:rPr>
                <a:t>主要措施</a:t>
              </a:r>
            </a:p>
          </p:txBody>
        </p:sp>
      </p:grpSp>
      <p:sp>
        <p:nvSpPr>
          <p:cNvPr id="10" name="矩形 9"/>
          <p:cNvSpPr/>
          <p:nvPr/>
        </p:nvSpPr>
        <p:spPr>
          <a:xfrm>
            <a:off x="3041686" y="323840"/>
            <a:ext cx="3339376" cy="523220"/>
          </a:xfrm>
          <a:prstGeom prst="rect">
            <a:avLst/>
          </a:prstGeom>
        </p:spPr>
        <p:txBody>
          <a:bodyPr wrap="none">
            <a:spAutoFit/>
          </a:bodyPr>
          <a:lstStyle/>
          <a:p>
            <a:r>
              <a:rPr lang="en-US" altLang="zh-CN" sz="2800" b="1" dirty="0">
                <a:latin typeface="方正北魏楷书简体" panose="03000509000000000000" pitchFamily="65" charset="-122"/>
                <a:ea typeface="方正北魏楷书简体" panose="03000509000000000000" pitchFamily="65" charset="-122"/>
              </a:rPr>
              <a:t>1.</a:t>
            </a:r>
            <a:r>
              <a:rPr lang="zh-CN" altLang="en-US" sz="2800" b="1" dirty="0">
                <a:latin typeface="方正北魏楷书简体" panose="03000509000000000000" pitchFamily="65" charset="-122"/>
                <a:ea typeface="方正北魏楷书简体" panose="03000509000000000000" pitchFamily="65" charset="-122"/>
              </a:rPr>
              <a:t>围绕专题学习讨论</a:t>
            </a:r>
          </a:p>
        </p:txBody>
      </p:sp>
      <p:graphicFrame>
        <p:nvGraphicFramePr>
          <p:cNvPr id="2" name="表格 1"/>
          <p:cNvGraphicFramePr>
            <a:graphicFrameLocks noGrp="1"/>
          </p:cNvGraphicFramePr>
          <p:nvPr>
            <p:extLst>
              <p:ext uri="{D42A27DB-BD31-4B8C-83A1-F6EECF244321}">
                <p14:modId xmlns:p14="http://schemas.microsoft.com/office/powerpoint/2010/main" val="330946866"/>
              </p:ext>
            </p:extLst>
          </p:nvPr>
        </p:nvGraphicFramePr>
        <p:xfrm>
          <a:off x="323848" y="1304924"/>
          <a:ext cx="8496303" cy="4810127"/>
        </p:xfrm>
        <a:graphic>
          <a:graphicData uri="http://schemas.openxmlformats.org/drawingml/2006/table">
            <a:tbl>
              <a:tblPr firstRow="1" bandRow="1">
                <a:tableStyleId>{3B4B98B0-60AC-42C2-AFA5-B58CD77FA1E5}</a:tableStyleId>
              </a:tblPr>
              <a:tblGrid>
                <a:gridCol w="8496303">
                  <a:extLst>
                    <a:ext uri="{9D8B030D-6E8A-4147-A177-3AD203B41FA5}">
                      <a16:colId xmlns:a16="http://schemas.microsoft.com/office/drawing/2014/main" val="20000"/>
                    </a:ext>
                  </a:extLst>
                </a:gridCol>
              </a:tblGrid>
              <a:tr h="533569">
                <a:tc>
                  <a:txBody>
                    <a:bodyPr/>
                    <a:lstStyle/>
                    <a:p>
                      <a:pPr algn="ctr"/>
                      <a:r>
                        <a:rPr lang="zh-CN" altLang="en-US" sz="2400" dirty="0"/>
                        <a:t>专题研讨主要分为四个方面</a:t>
                      </a:r>
                    </a:p>
                  </a:txBody>
                  <a:tcPr/>
                </a:tc>
                <a:extLst>
                  <a:ext uri="{0D108BD9-81ED-4DB2-BD59-A6C34878D82A}">
                    <a16:rowId xmlns:a16="http://schemas.microsoft.com/office/drawing/2014/main" val="10000"/>
                  </a:ext>
                </a:extLst>
              </a:tr>
              <a:tr h="1271896">
                <a:tc>
                  <a:txBody>
                    <a:bodyPr/>
                    <a:lstStyle/>
                    <a:p>
                      <a:pPr marL="0" marR="0" indent="0" algn="l" defTabSz="914400" rtl="0" eaLnBrk="1" fontAlgn="auto" latinLnBrk="0" hangingPunct="1">
                        <a:lnSpc>
                          <a:spcPct val="114000"/>
                        </a:lnSpc>
                        <a:spcBef>
                          <a:spcPts val="0"/>
                        </a:spcBef>
                        <a:spcAft>
                          <a:spcPts val="0"/>
                        </a:spcAft>
                        <a:buClrTx/>
                        <a:buSzTx/>
                        <a:buFontTx/>
                        <a:buNone/>
                        <a:tabLst/>
                        <a:defRPr/>
                      </a:pPr>
                      <a:r>
                        <a:rPr lang="zh-CN" altLang="en-US" sz="2000" b="1" dirty="0">
                          <a:solidFill>
                            <a:srgbClr val="FF0000"/>
                          </a:solidFill>
                        </a:rPr>
                        <a:t>一是政治信念方面</a:t>
                      </a:r>
                      <a:r>
                        <a:rPr lang="zh-CN" altLang="en-US" sz="2000" dirty="0"/>
                        <a:t>，重点结合学习</a:t>
                      </a:r>
                      <a:r>
                        <a:rPr lang="en-US" altLang="zh-CN" sz="2000" dirty="0"/>
                        <a:t>《</a:t>
                      </a:r>
                      <a:r>
                        <a:rPr lang="zh-CN" altLang="en-US" sz="2000" dirty="0"/>
                        <a:t>党章</a:t>
                      </a:r>
                      <a:r>
                        <a:rPr lang="en-US" altLang="zh-CN" sz="2000" dirty="0"/>
                        <a:t>》</a:t>
                      </a:r>
                      <a:r>
                        <a:rPr lang="zh-CN" altLang="en-US" sz="2000" dirty="0"/>
                        <a:t>和习近平总书记关于坚持中国特色社会主义“三个自信”、实现中华民族伟大复兴的中国梦等有关重要讲话精神进行学习讨论</a:t>
                      </a:r>
                    </a:p>
                  </a:txBody>
                  <a:tcPr anchor="ctr"/>
                </a:tc>
                <a:extLst>
                  <a:ext uri="{0D108BD9-81ED-4DB2-BD59-A6C34878D82A}">
                    <a16:rowId xmlns:a16="http://schemas.microsoft.com/office/drawing/2014/main" val="10001"/>
                  </a:ext>
                </a:extLst>
              </a:tr>
              <a:tr h="1271896">
                <a:tc>
                  <a:txBody>
                    <a:bodyPr/>
                    <a:lstStyle/>
                    <a:p>
                      <a:pPr marL="0" marR="0" indent="0" algn="l" defTabSz="914400" rtl="0" eaLnBrk="1" fontAlgn="auto" latinLnBrk="0" hangingPunct="1">
                        <a:lnSpc>
                          <a:spcPct val="114000"/>
                        </a:lnSpc>
                        <a:spcBef>
                          <a:spcPts val="0"/>
                        </a:spcBef>
                        <a:spcAft>
                          <a:spcPts val="0"/>
                        </a:spcAft>
                        <a:buClrTx/>
                        <a:buSzTx/>
                        <a:buFontTx/>
                        <a:buNone/>
                        <a:tabLst/>
                        <a:defRPr/>
                      </a:pPr>
                      <a:r>
                        <a:rPr lang="zh-CN" altLang="en-US" sz="2000" b="1" kern="1200" dirty="0">
                          <a:solidFill>
                            <a:srgbClr val="FF0000"/>
                          </a:solidFill>
                          <a:latin typeface="+mn-lt"/>
                          <a:ea typeface="+mn-ea"/>
                          <a:cs typeface="+mn-cs"/>
                        </a:rPr>
                        <a:t>二是规矩纪律方面</a:t>
                      </a:r>
                      <a:r>
                        <a:rPr lang="zh-CN" altLang="en-US" sz="2000" dirty="0"/>
                        <a:t>，重点结合学习</a:t>
                      </a:r>
                      <a:r>
                        <a:rPr lang="en-US" altLang="zh-CN" sz="2000" dirty="0"/>
                        <a:t>《</a:t>
                      </a:r>
                      <a:r>
                        <a:rPr lang="zh-CN" altLang="en-US" sz="2000" dirty="0"/>
                        <a:t>纪律处分条例</a:t>
                      </a:r>
                      <a:r>
                        <a:rPr lang="en-US" altLang="zh-CN" sz="2000" dirty="0"/>
                        <a:t>》《</a:t>
                      </a:r>
                      <a:r>
                        <a:rPr lang="zh-CN" altLang="en-US" sz="2000" dirty="0"/>
                        <a:t>习近平关于党风廉政建设和反腐败论述摘编</a:t>
                      </a:r>
                      <a:r>
                        <a:rPr lang="en-US" altLang="zh-CN" sz="2000" dirty="0"/>
                        <a:t>》《</a:t>
                      </a:r>
                      <a:r>
                        <a:rPr lang="zh-CN" altLang="en-US" sz="2000" dirty="0"/>
                        <a:t>习近平关于严明党的纪律和规矩论述摘编</a:t>
                      </a:r>
                      <a:r>
                        <a:rPr lang="en-US" altLang="zh-CN" sz="2000" dirty="0"/>
                        <a:t>》</a:t>
                      </a:r>
                      <a:r>
                        <a:rPr lang="zh-CN" altLang="en-US" sz="2000" dirty="0"/>
                        <a:t>以及有关警示教育典型案例等进行学习讨论</a:t>
                      </a:r>
                    </a:p>
                  </a:txBody>
                  <a:tcPr anchor="ctr"/>
                </a:tc>
                <a:extLst>
                  <a:ext uri="{0D108BD9-81ED-4DB2-BD59-A6C34878D82A}">
                    <a16:rowId xmlns:a16="http://schemas.microsoft.com/office/drawing/2014/main" val="10002"/>
                  </a:ext>
                </a:extLst>
              </a:tr>
              <a:tr h="866383">
                <a:tc>
                  <a:txBody>
                    <a:bodyPr/>
                    <a:lstStyle/>
                    <a:p>
                      <a:pPr>
                        <a:lnSpc>
                          <a:spcPct val="114000"/>
                        </a:lnSpc>
                      </a:pPr>
                      <a:r>
                        <a:rPr lang="zh-CN" altLang="en-US" sz="2000" b="1" kern="1200" dirty="0">
                          <a:solidFill>
                            <a:srgbClr val="FF0000"/>
                          </a:solidFill>
                          <a:latin typeface="+mn-lt"/>
                          <a:ea typeface="+mn-ea"/>
                          <a:cs typeface="+mn-cs"/>
                        </a:rPr>
                        <a:t>三是道德品行方面</a:t>
                      </a:r>
                      <a:r>
                        <a:rPr lang="zh-CN" altLang="en-US" sz="2000" dirty="0"/>
                        <a:t>，重点结合学习</a:t>
                      </a:r>
                      <a:r>
                        <a:rPr lang="en-US" altLang="zh-CN" sz="2000" dirty="0"/>
                        <a:t>《</a:t>
                      </a:r>
                      <a:r>
                        <a:rPr lang="zh-CN" altLang="en-US" sz="2000" dirty="0"/>
                        <a:t>廉洁自律准则</a:t>
                      </a:r>
                      <a:r>
                        <a:rPr lang="en-US" altLang="zh-CN" sz="2000" dirty="0"/>
                        <a:t>》</a:t>
                      </a:r>
                      <a:r>
                        <a:rPr lang="zh-CN" altLang="en-US" sz="2000" dirty="0"/>
                        <a:t>、习近平总书记关于社会主义核心价值观和“好干部”“四有好教师”重要论述进行学习讨论</a:t>
                      </a:r>
                    </a:p>
                  </a:txBody>
                  <a:tcPr anchor="ctr"/>
                </a:tc>
                <a:extLst>
                  <a:ext uri="{0D108BD9-81ED-4DB2-BD59-A6C34878D82A}">
                    <a16:rowId xmlns:a16="http://schemas.microsoft.com/office/drawing/2014/main" val="10003"/>
                  </a:ext>
                </a:extLst>
              </a:tr>
              <a:tr h="866383">
                <a:tc>
                  <a:txBody>
                    <a:bodyPr/>
                    <a:lstStyle/>
                    <a:p>
                      <a:pPr>
                        <a:lnSpc>
                          <a:spcPct val="114000"/>
                        </a:lnSpc>
                      </a:pPr>
                      <a:r>
                        <a:rPr lang="zh-CN" altLang="en-US" sz="2000" b="1" kern="1200" dirty="0">
                          <a:solidFill>
                            <a:srgbClr val="FF0000"/>
                          </a:solidFill>
                          <a:latin typeface="+mn-lt"/>
                          <a:ea typeface="+mn-ea"/>
                          <a:cs typeface="+mn-cs"/>
                        </a:rPr>
                        <a:t>四是奉献作为方面</a:t>
                      </a:r>
                      <a:r>
                        <a:rPr lang="zh-CN" altLang="en-US" sz="2000" dirty="0"/>
                        <a:t>，重点结合学习党中央提出的“四个全面”战略布局、“五大发展理念”习近平总书记关于教育工作的重要论述等进行学习讨论</a:t>
                      </a:r>
                    </a:p>
                  </a:txBody>
                  <a:tcPr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91691477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4"/>
          <p:cNvGrpSpPr/>
          <p:nvPr/>
        </p:nvGrpSpPr>
        <p:grpSpPr>
          <a:xfrm>
            <a:off x="0" y="52050"/>
            <a:ext cx="2905124" cy="789900"/>
            <a:chOff x="0" y="95240"/>
            <a:chExt cx="2905124" cy="789900"/>
          </a:xfrm>
        </p:grpSpPr>
        <p:sp>
          <p:nvSpPr>
            <p:cNvPr id="12" name="五边形 11"/>
            <p:cNvSpPr/>
            <p:nvPr/>
          </p:nvSpPr>
          <p:spPr>
            <a:xfrm>
              <a:off x="209547" y="332690"/>
              <a:ext cx="2695577" cy="552450"/>
            </a:xfrm>
            <a:prstGeom prst="homePlat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3" name="直角三角形 12"/>
            <p:cNvSpPr/>
            <p:nvPr/>
          </p:nvSpPr>
          <p:spPr>
            <a:xfrm rot="10800000" flipH="1">
              <a:off x="209549" y="628640"/>
              <a:ext cx="485776" cy="256500"/>
            </a:xfrm>
            <a:prstGeom prst="rtTriangle">
              <a:avLst/>
            </a:prstGeom>
            <a:ln/>
            <a:effectLst/>
          </p:spPr>
          <p:style>
            <a:lnRef idx="0">
              <a:schemeClr val="accent6"/>
            </a:lnRef>
            <a:fillRef idx="3">
              <a:schemeClr val="accent6"/>
            </a:fillRef>
            <a:effectRef idx="3">
              <a:schemeClr val="accent6"/>
            </a:effectRef>
            <a:fontRef idx="minor">
              <a:schemeClr val="lt1"/>
            </a:fontRef>
          </p:style>
          <p:txBody>
            <a:bodyPr rtlCol="0" anchor="ctr"/>
            <a:lstStyle/>
            <a:p>
              <a:pPr algn="ctr"/>
              <a:endParaRPr lang="zh-CN" altLang="en-US"/>
            </a:p>
          </p:txBody>
        </p:sp>
        <p:sp>
          <p:nvSpPr>
            <p:cNvPr id="11" name="矩形 10"/>
            <p:cNvSpPr/>
            <p:nvPr/>
          </p:nvSpPr>
          <p:spPr>
            <a:xfrm>
              <a:off x="0" y="95240"/>
              <a:ext cx="695325" cy="5334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altLang="zh-CN" sz="2800" dirty="0">
                  <a:solidFill>
                    <a:schemeClr val="tx1"/>
                  </a:solidFill>
                  <a:latin typeface="方正大黑简体" panose="03000509000000000000" pitchFamily="65" charset="-122"/>
                  <a:ea typeface="方正大黑简体" panose="03000509000000000000" pitchFamily="65" charset="-122"/>
                </a:rPr>
                <a:t>2.5</a:t>
              </a:r>
              <a:endParaRPr lang="zh-CN" altLang="en-US" sz="2800" dirty="0">
                <a:solidFill>
                  <a:schemeClr val="tx1"/>
                </a:solidFill>
                <a:latin typeface="方正大黑简体" panose="03000509000000000000" pitchFamily="65" charset="-122"/>
                <a:ea typeface="方正大黑简体" panose="03000509000000000000" pitchFamily="65" charset="-122"/>
              </a:endParaRPr>
            </a:p>
          </p:txBody>
        </p:sp>
        <p:sp>
          <p:nvSpPr>
            <p:cNvPr id="14" name="矩形 13"/>
            <p:cNvSpPr/>
            <p:nvPr/>
          </p:nvSpPr>
          <p:spPr>
            <a:xfrm>
              <a:off x="831887" y="347305"/>
              <a:ext cx="1620957" cy="523220"/>
            </a:xfrm>
            <a:prstGeom prst="rect">
              <a:avLst/>
            </a:prstGeom>
          </p:spPr>
          <p:txBody>
            <a:bodyPr wrap="none">
              <a:spAutoFit/>
            </a:bodyPr>
            <a:lstStyle/>
            <a:p>
              <a:r>
                <a:rPr lang="zh-CN" altLang="en-US" sz="2800" dirty="0">
                  <a:solidFill>
                    <a:schemeClr val="bg1"/>
                  </a:solidFill>
                  <a:latin typeface="方正大黑简体" panose="03000509000000000000" pitchFamily="65" charset="-122"/>
                  <a:ea typeface="方正大黑简体" panose="03000509000000000000" pitchFamily="65" charset="-122"/>
                </a:rPr>
                <a:t>主要措施</a:t>
              </a:r>
            </a:p>
          </p:txBody>
        </p:sp>
      </p:grpSp>
      <p:sp>
        <p:nvSpPr>
          <p:cNvPr id="8" name="矩形 7"/>
          <p:cNvSpPr/>
          <p:nvPr/>
        </p:nvSpPr>
        <p:spPr>
          <a:xfrm>
            <a:off x="309562" y="1800634"/>
            <a:ext cx="8524876" cy="3329758"/>
          </a:xfrm>
          <a:prstGeom prst="rect">
            <a:avLst/>
          </a:prstGeom>
        </p:spPr>
        <p:txBody>
          <a:bodyPr wrap="square">
            <a:spAutoFit/>
          </a:bodyPr>
          <a:lstStyle/>
          <a:p>
            <a:pPr marL="342900" indent="-342900">
              <a:lnSpc>
                <a:spcPct val="150000"/>
              </a:lnSpc>
              <a:spcBef>
                <a:spcPts val="600"/>
              </a:spcBef>
              <a:spcAft>
                <a:spcPts val="600"/>
              </a:spcAft>
              <a:buClr>
                <a:srgbClr val="FF0000"/>
              </a:buClr>
              <a:buFont typeface="Wingdings" panose="05000000000000000000" pitchFamily="2" charset="2"/>
              <a:buChar char="p"/>
            </a:pPr>
            <a:r>
              <a:rPr lang="zh-CN" altLang="en-US" sz="2400" dirty="0"/>
              <a:t>学习讨论要紧密结合现实，联系个人实际，看自己在新任务新考验面前，能否坚守共产党人信仰信念宗旨，能否正确处理公与私、义与利、个人与组织、个人与群众的关系，能否努力追求高尚道德、带头践行社会主义核心价值观、保持积极健康生活方式，能否自觉做到党规党纪面前知敬畏守规矩，能否保持良好精神状态、积极为党的事业担当作为。</a:t>
            </a:r>
            <a:endParaRPr lang="en-US" altLang="zh-CN" sz="2400" dirty="0"/>
          </a:p>
        </p:txBody>
      </p:sp>
      <p:sp>
        <p:nvSpPr>
          <p:cNvPr id="10" name="矩形 9"/>
          <p:cNvSpPr/>
          <p:nvPr/>
        </p:nvSpPr>
        <p:spPr>
          <a:xfrm>
            <a:off x="3041686" y="323840"/>
            <a:ext cx="3339376" cy="523220"/>
          </a:xfrm>
          <a:prstGeom prst="rect">
            <a:avLst/>
          </a:prstGeom>
        </p:spPr>
        <p:txBody>
          <a:bodyPr wrap="none">
            <a:spAutoFit/>
          </a:bodyPr>
          <a:lstStyle/>
          <a:p>
            <a:r>
              <a:rPr lang="en-US" altLang="zh-CN" sz="2800" b="1" dirty="0">
                <a:latin typeface="方正北魏楷书简体" panose="03000509000000000000" pitchFamily="65" charset="-122"/>
                <a:ea typeface="方正北魏楷书简体" panose="03000509000000000000" pitchFamily="65" charset="-122"/>
              </a:rPr>
              <a:t>1.</a:t>
            </a:r>
            <a:r>
              <a:rPr lang="zh-CN" altLang="en-US" sz="2800" b="1" dirty="0">
                <a:latin typeface="方正北魏楷书简体" panose="03000509000000000000" pitchFamily="65" charset="-122"/>
                <a:ea typeface="方正北魏楷书简体" panose="03000509000000000000" pitchFamily="65" charset="-122"/>
              </a:rPr>
              <a:t>围绕专题学习讨论</a:t>
            </a:r>
          </a:p>
        </p:txBody>
      </p:sp>
    </p:spTree>
    <p:extLst>
      <p:ext uri="{BB962C8B-B14F-4D97-AF65-F5344CB8AC3E}">
        <p14:creationId xmlns:p14="http://schemas.microsoft.com/office/powerpoint/2010/main" val="191691477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0" y="52050"/>
            <a:ext cx="2905124" cy="789900"/>
            <a:chOff x="0" y="95240"/>
            <a:chExt cx="2905124" cy="789900"/>
          </a:xfrm>
        </p:grpSpPr>
        <p:sp>
          <p:nvSpPr>
            <p:cNvPr id="12" name="五边形 11"/>
            <p:cNvSpPr/>
            <p:nvPr/>
          </p:nvSpPr>
          <p:spPr>
            <a:xfrm>
              <a:off x="209547" y="332690"/>
              <a:ext cx="2695577" cy="552450"/>
            </a:xfrm>
            <a:prstGeom prst="homePlat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3" name="直角三角形 12"/>
            <p:cNvSpPr/>
            <p:nvPr/>
          </p:nvSpPr>
          <p:spPr>
            <a:xfrm rot="10800000" flipH="1">
              <a:off x="209549" y="628640"/>
              <a:ext cx="485776" cy="256500"/>
            </a:xfrm>
            <a:prstGeom prst="rtTriangle">
              <a:avLst/>
            </a:prstGeom>
            <a:ln/>
            <a:effectLst/>
          </p:spPr>
          <p:style>
            <a:lnRef idx="0">
              <a:schemeClr val="accent6"/>
            </a:lnRef>
            <a:fillRef idx="3">
              <a:schemeClr val="accent6"/>
            </a:fillRef>
            <a:effectRef idx="3">
              <a:schemeClr val="accent6"/>
            </a:effectRef>
            <a:fontRef idx="minor">
              <a:schemeClr val="lt1"/>
            </a:fontRef>
          </p:style>
          <p:txBody>
            <a:bodyPr rtlCol="0" anchor="ctr"/>
            <a:lstStyle/>
            <a:p>
              <a:pPr algn="ctr"/>
              <a:endParaRPr lang="zh-CN" altLang="en-US"/>
            </a:p>
          </p:txBody>
        </p:sp>
        <p:sp>
          <p:nvSpPr>
            <p:cNvPr id="11" name="矩形 10"/>
            <p:cNvSpPr/>
            <p:nvPr/>
          </p:nvSpPr>
          <p:spPr>
            <a:xfrm>
              <a:off x="0" y="95240"/>
              <a:ext cx="695325" cy="5334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altLang="zh-CN" sz="2800" dirty="0">
                  <a:solidFill>
                    <a:schemeClr val="tx1"/>
                  </a:solidFill>
                  <a:latin typeface="方正大黑简体" panose="03000509000000000000" pitchFamily="65" charset="-122"/>
                  <a:ea typeface="方正大黑简体" panose="03000509000000000000" pitchFamily="65" charset="-122"/>
                </a:rPr>
                <a:t>2.5</a:t>
              </a:r>
              <a:endParaRPr lang="zh-CN" altLang="en-US" sz="2800" dirty="0">
                <a:solidFill>
                  <a:schemeClr val="tx1"/>
                </a:solidFill>
                <a:latin typeface="方正大黑简体" panose="03000509000000000000" pitchFamily="65" charset="-122"/>
                <a:ea typeface="方正大黑简体" panose="03000509000000000000" pitchFamily="65" charset="-122"/>
              </a:endParaRPr>
            </a:p>
          </p:txBody>
        </p:sp>
        <p:sp>
          <p:nvSpPr>
            <p:cNvPr id="14" name="矩形 13"/>
            <p:cNvSpPr/>
            <p:nvPr/>
          </p:nvSpPr>
          <p:spPr>
            <a:xfrm>
              <a:off x="831887" y="347305"/>
              <a:ext cx="1620957" cy="523220"/>
            </a:xfrm>
            <a:prstGeom prst="rect">
              <a:avLst/>
            </a:prstGeom>
          </p:spPr>
          <p:txBody>
            <a:bodyPr wrap="none">
              <a:spAutoFit/>
            </a:bodyPr>
            <a:lstStyle/>
            <a:p>
              <a:r>
                <a:rPr lang="zh-CN" altLang="en-US" sz="2800" dirty="0">
                  <a:solidFill>
                    <a:schemeClr val="bg1"/>
                  </a:solidFill>
                  <a:latin typeface="方正大黑简体" panose="03000509000000000000" pitchFamily="65" charset="-122"/>
                  <a:ea typeface="方正大黑简体" panose="03000509000000000000" pitchFamily="65" charset="-122"/>
                </a:rPr>
                <a:t>主要措施</a:t>
              </a:r>
            </a:p>
          </p:txBody>
        </p:sp>
      </p:grpSp>
      <p:sp>
        <p:nvSpPr>
          <p:cNvPr id="8" name="矩形 7"/>
          <p:cNvSpPr/>
          <p:nvPr/>
        </p:nvSpPr>
        <p:spPr>
          <a:xfrm>
            <a:off x="347662" y="1541700"/>
            <a:ext cx="8524876" cy="4031873"/>
          </a:xfrm>
          <a:prstGeom prst="rect">
            <a:avLst/>
          </a:prstGeom>
        </p:spPr>
        <p:txBody>
          <a:bodyPr wrap="square">
            <a:spAutoFit/>
          </a:bodyPr>
          <a:lstStyle/>
          <a:p>
            <a:pPr marL="342900" indent="-342900">
              <a:spcBef>
                <a:spcPts val="600"/>
              </a:spcBef>
              <a:spcAft>
                <a:spcPts val="600"/>
              </a:spcAft>
              <a:buClr>
                <a:srgbClr val="FF0000"/>
              </a:buClr>
              <a:buFont typeface="Wingdings" panose="05000000000000000000" pitchFamily="2" charset="2"/>
              <a:buChar char="p"/>
            </a:pPr>
            <a:r>
              <a:rPr lang="zh-CN" altLang="en-US" sz="2400" dirty="0"/>
              <a:t>讲党课一般在党支部范围内进行。</a:t>
            </a:r>
            <a:endParaRPr lang="en-US" altLang="zh-CN" sz="2400" dirty="0"/>
          </a:p>
          <a:p>
            <a:pPr marL="342900" indent="-342900">
              <a:spcBef>
                <a:spcPts val="600"/>
              </a:spcBef>
              <a:spcAft>
                <a:spcPts val="600"/>
              </a:spcAft>
              <a:buClr>
                <a:srgbClr val="FF0000"/>
              </a:buClr>
              <a:buFont typeface="Wingdings" panose="05000000000000000000" pitchFamily="2" charset="2"/>
              <a:buChar char="p"/>
            </a:pPr>
            <a:r>
              <a:rPr lang="zh-CN" altLang="en-US" sz="2400" dirty="0"/>
              <a:t>党支部要结合专题学习讨论，对党课内容、时间和方式等作出安排。</a:t>
            </a:r>
            <a:endParaRPr lang="en-US" altLang="zh-CN" sz="2400" dirty="0"/>
          </a:p>
          <a:p>
            <a:pPr marL="342900" indent="-342900">
              <a:spcBef>
                <a:spcPts val="600"/>
              </a:spcBef>
              <a:spcAft>
                <a:spcPts val="600"/>
              </a:spcAft>
              <a:buClr>
                <a:srgbClr val="FF0000"/>
              </a:buClr>
              <a:buFont typeface="Wingdings" panose="05000000000000000000" pitchFamily="2" charset="2"/>
              <a:buChar char="p"/>
            </a:pPr>
            <a:r>
              <a:rPr lang="zh-CN" altLang="en-US" sz="2400" dirty="0"/>
              <a:t>党员领导干部要在所在党支部讲党课，要鼓励和指导各级党组织书记到基层一线党支部讲党课。</a:t>
            </a:r>
            <a:endParaRPr lang="en-US" altLang="zh-CN" sz="2400" dirty="0"/>
          </a:p>
          <a:p>
            <a:pPr marL="342900" indent="-342900">
              <a:spcBef>
                <a:spcPts val="600"/>
              </a:spcBef>
              <a:spcAft>
                <a:spcPts val="600"/>
              </a:spcAft>
              <a:buClr>
                <a:srgbClr val="FF0000"/>
              </a:buClr>
              <a:buFont typeface="Wingdings" panose="05000000000000000000" pitchFamily="2" charset="2"/>
              <a:buChar char="p"/>
            </a:pPr>
            <a:r>
              <a:rPr lang="zh-CN" altLang="en-US" sz="2400" dirty="0"/>
              <a:t>注重运用身边事例、现身说法，强化互动交流、答疑释惑，增强党课的吸引力和感染力。</a:t>
            </a:r>
            <a:endParaRPr lang="en-US" altLang="zh-CN" sz="2400" dirty="0"/>
          </a:p>
          <a:p>
            <a:pPr marL="342900" indent="-342900">
              <a:spcBef>
                <a:spcPts val="600"/>
              </a:spcBef>
              <a:spcAft>
                <a:spcPts val="600"/>
              </a:spcAft>
              <a:buClr>
                <a:srgbClr val="FF0000"/>
              </a:buClr>
              <a:buFont typeface="Wingdings" panose="05000000000000000000" pitchFamily="2" charset="2"/>
              <a:buChar char="p"/>
            </a:pPr>
            <a:r>
              <a:rPr lang="zh-CN" altLang="en-US" sz="2400" dirty="0"/>
              <a:t>“七一”前后，各二级单位党组织要结合开展纪念建党</a:t>
            </a:r>
            <a:r>
              <a:rPr lang="en-US" altLang="zh-CN" sz="2400" dirty="0"/>
              <a:t>95</a:t>
            </a:r>
            <a:r>
              <a:rPr lang="zh-CN" altLang="en-US" sz="2400" dirty="0"/>
              <a:t>周年活动，集中安排一次党课。</a:t>
            </a:r>
            <a:endParaRPr lang="zh-CN" altLang="en-US" sz="2000" dirty="0">
              <a:latin typeface="楷体" panose="02010609060101010101" pitchFamily="49" charset="-122"/>
              <a:ea typeface="楷体" panose="02010609060101010101" pitchFamily="49" charset="-122"/>
            </a:endParaRPr>
          </a:p>
        </p:txBody>
      </p:sp>
      <p:sp>
        <p:nvSpPr>
          <p:cNvPr id="10" name="矩形 9"/>
          <p:cNvSpPr/>
          <p:nvPr/>
        </p:nvSpPr>
        <p:spPr>
          <a:xfrm>
            <a:off x="3041686" y="323840"/>
            <a:ext cx="2978701" cy="523220"/>
          </a:xfrm>
          <a:prstGeom prst="rect">
            <a:avLst/>
          </a:prstGeom>
        </p:spPr>
        <p:txBody>
          <a:bodyPr wrap="none">
            <a:spAutoFit/>
          </a:bodyPr>
          <a:lstStyle/>
          <a:p>
            <a:r>
              <a:rPr lang="en-US" altLang="zh-CN" sz="2800" b="1" dirty="0">
                <a:latin typeface="方正北魏楷书简体" panose="03000509000000000000" pitchFamily="65" charset="-122"/>
                <a:ea typeface="方正北魏楷书简体" panose="03000509000000000000" pitchFamily="65" charset="-122"/>
              </a:rPr>
              <a:t>2.</a:t>
            </a:r>
            <a:r>
              <a:rPr lang="zh-CN" altLang="en-US" sz="2800" b="1" dirty="0">
                <a:latin typeface="方正北魏楷书简体" panose="03000509000000000000" pitchFamily="65" charset="-122"/>
                <a:ea typeface="方正北魏楷书简体" panose="03000509000000000000" pitchFamily="65" charset="-122"/>
              </a:rPr>
              <a:t>创新方式讲党课</a:t>
            </a:r>
          </a:p>
        </p:txBody>
      </p:sp>
    </p:spTree>
    <p:extLst>
      <p:ext uri="{BB962C8B-B14F-4D97-AF65-F5344CB8AC3E}">
        <p14:creationId xmlns:p14="http://schemas.microsoft.com/office/powerpoint/2010/main" val="39507902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0" y="52050"/>
            <a:ext cx="2905124" cy="789900"/>
            <a:chOff x="0" y="95240"/>
            <a:chExt cx="2905124" cy="789900"/>
          </a:xfrm>
        </p:grpSpPr>
        <p:sp>
          <p:nvSpPr>
            <p:cNvPr id="12" name="五边形 11"/>
            <p:cNvSpPr/>
            <p:nvPr/>
          </p:nvSpPr>
          <p:spPr>
            <a:xfrm>
              <a:off x="209547" y="332690"/>
              <a:ext cx="2695577" cy="552450"/>
            </a:xfrm>
            <a:prstGeom prst="homePlat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3" name="直角三角形 12"/>
            <p:cNvSpPr/>
            <p:nvPr/>
          </p:nvSpPr>
          <p:spPr>
            <a:xfrm rot="10800000" flipH="1">
              <a:off x="209549" y="628640"/>
              <a:ext cx="485776" cy="256500"/>
            </a:xfrm>
            <a:prstGeom prst="rtTriangle">
              <a:avLst/>
            </a:prstGeom>
            <a:ln/>
            <a:effectLst/>
          </p:spPr>
          <p:style>
            <a:lnRef idx="0">
              <a:schemeClr val="accent6"/>
            </a:lnRef>
            <a:fillRef idx="3">
              <a:schemeClr val="accent6"/>
            </a:fillRef>
            <a:effectRef idx="3">
              <a:schemeClr val="accent6"/>
            </a:effectRef>
            <a:fontRef idx="minor">
              <a:schemeClr val="lt1"/>
            </a:fontRef>
          </p:style>
          <p:txBody>
            <a:bodyPr rtlCol="0" anchor="ctr"/>
            <a:lstStyle/>
            <a:p>
              <a:pPr algn="ctr"/>
              <a:endParaRPr lang="zh-CN" altLang="en-US"/>
            </a:p>
          </p:txBody>
        </p:sp>
        <p:sp>
          <p:nvSpPr>
            <p:cNvPr id="11" name="矩形 10"/>
            <p:cNvSpPr/>
            <p:nvPr/>
          </p:nvSpPr>
          <p:spPr>
            <a:xfrm>
              <a:off x="0" y="95240"/>
              <a:ext cx="695325" cy="5334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altLang="zh-CN" sz="2800" dirty="0">
                  <a:solidFill>
                    <a:schemeClr val="tx1"/>
                  </a:solidFill>
                  <a:latin typeface="方正大黑简体" panose="03000509000000000000" pitchFamily="65" charset="-122"/>
                  <a:ea typeface="方正大黑简体" panose="03000509000000000000" pitchFamily="65" charset="-122"/>
                </a:rPr>
                <a:t>2.5</a:t>
              </a:r>
              <a:endParaRPr lang="zh-CN" altLang="en-US" sz="2800" dirty="0">
                <a:solidFill>
                  <a:schemeClr val="tx1"/>
                </a:solidFill>
                <a:latin typeface="方正大黑简体" panose="03000509000000000000" pitchFamily="65" charset="-122"/>
                <a:ea typeface="方正大黑简体" panose="03000509000000000000" pitchFamily="65" charset="-122"/>
              </a:endParaRPr>
            </a:p>
          </p:txBody>
        </p:sp>
        <p:sp>
          <p:nvSpPr>
            <p:cNvPr id="14" name="矩形 13"/>
            <p:cNvSpPr/>
            <p:nvPr/>
          </p:nvSpPr>
          <p:spPr>
            <a:xfrm>
              <a:off x="831887" y="347305"/>
              <a:ext cx="1620957" cy="523220"/>
            </a:xfrm>
            <a:prstGeom prst="rect">
              <a:avLst/>
            </a:prstGeom>
          </p:spPr>
          <p:txBody>
            <a:bodyPr wrap="none">
              <a:spAutoFit/>
            </a:bodyPr>
            <a:lstStyle/>
            <a:p>
              <a:r>
                <a:rPr lang="zh-CN" altLang="en-US" sz="2800" dirty="0">
                  <a:solidFill>
                    <a:schemeClr val="bg1"/>
                  </a:solidFill>
                  <a:latin typeface="方正大黑简体" panose="03000509000000000000" pitchFamily="65" charset="-122"/>
                  <a:ea typeface="方正大黑简体" panose="03000509000000000000" pitchFamily="65" charset="-122"/>
                </a:rPr>
                <a:t>主要措施</a:t>
              </a:r>
            </a:p>
          </p:txBody>
        </p:sp>
      </p:grpSp>
      <p:sp>
        <p:nvSpPr>
          <p:cNvPr id="8" name="矩形 7"/>
          <p:cNvSpPr/>
          <p:nvPr/>
        </p:nvSpPr>
        <p:spPr>
          <a:xfrm>
            <a:off x="309562" y="2044005"/>
            <a:ext cx="8524876" cy="2769989"/>
          </a:xfrm>
          <a:prstGeom prst="rect">
            <a:avLst/>
          </a:prstGeom>
        </p:spPr>
        <p:txBody>
          <a:bodyPr wrap="square">
            <a:spAutoFit/>
          </a:bodyPr>
          <a:lstStyle/>
          <a:p>
            <a:pPr marL="342900" indent="-342900">
              <a:spcBef>
                <a:spcPts val="600"/>
              </a:spcBef>
              <a:spcAft>
                <a:spcPts val="600"/>
              </a:spcAft>
              <a:buClr>
                <a:srgbClr val="FF0000"/>
              </a:buClr>
              <a:buFont typeface="Wingdings" panose="05000000000000000000" pitchFamily="2" charset="2"/>
              <a:buChar char="p"/>
            </a:pPr>
            <a:r>
              <a:rPr lang="zh-CN" altLang="en-US" sz="2400" dirty="0"/>
              <a:t>年底前，党支部召开专题组织生活会。</a:t>
            </a:r>
            <a:endParaRPr lang="en-US" altLang="zh-CN" sz="2400" dirty="0"/>
          </a:p>
          <a:p>
            <a:pPr marL="342900" indent="-342900">
              <a:spcBef>
                <a:spcPts val="600"/>
              </a:spcBef>
              <a:spcAft>
                <a:spcPts val="600"/>
              </a:spcAft>
              <a:buClr>
                <a:srgbClr val="FF0000"/>
              </a:buClr>
              <a:buFont typeface="Wingdings" panose="05000000000000000000" pitchFamily="2" charset="2"/>
              <a:buChar char="p"/>
            </a:pPr>
            <a:r>
              <a:rPr lang="zh-CN" altLang="en-US" sz="2400" dirty="0"/>
              <a:t>支部班子及其成员对照职能职责，进行党性分析，查摆在思想、组织、作风、纪律等方面存在的问题。</a:t>
            </a:r>
            <a:endParaRPr lang="en-US" altLang="zh-CN" sz="2400" dirty="0"/>
          </a:p>
          <a:p>
            <a:pPr marL="342900" indent="-342900">
              <a:spcBef>
                <a:spcPts val="600"/>
              </a:spcBef>
              <a:spcAft>
                <a:spcPts val="600"/>
              </a:spcAft>
              <a:buClr>
                <a:srgbClr val="FF0000"/>
              </a:buClr>
              <a:buFont typeface="Wingdings" panose="05000000000000000000" pitchFamily="2" charset="2"/>
              <a:buChar char="p"/>
            </a:pPr>
            <a:r>
              <a:rPr lang="zh-CN" altLang="en-US" sz="2400" dirty="0"/>
              <a:t>要面向党员和群众广泛征求意见，严肃认真开展批评和自我批评，针对突出问题和薄弱环节提出整改措施。</a:t>
            </a:r>
            <a:endParaRPr lang="en-US" altLang="zh-CN" sz="2400" dirty="0"/>
          </a:p>
          <a:p>
            <a:pPr marL="342900" indent="-342900">
              <a:spcBef>
                <a:spcPts val="600"/>
              </a:spcBef>
              <a:spcAft>
                <a:spcPts val="600"/>
              </a:spcAft>
              <a:buClr>
                <a:srgbClr val="FF0000"/>
              </a:buClr>
              <a:buFont typeface="Wingdings" panose="05000000000000000000" pitchFamily="2" charset="2"/>
              <a:buChar char="p"/>
            </a:pPr>
            <a:r>
              <a:rPr lang="zh-CN" altLang="en-US" sz="2400" dirty="0"/>
              <a:t>组织全体党员对支部班子的工作、作风等进行评议。</a:t>
            </a:r>
            <a:endParaRPr lang="zh-CN" altLang="en-US" sz="2000" dirty="0">
              <a:latin typeface="楷体" panose="02010609060101010101" pitchFamily="49" charset="-122"/>
              <a:ea typeface="楷体" panose="02010609060101010101" pitchFamily="49" charset="-122"/>
            </a:endParaRPr>
          </a:p>
        </p:txBody>
      </p:sp>
      <p:sp>
        <p:nvSpPr>
          <p:cNvPr id="10" name="矩形 9"/>
          <p:cNvSpPr/>
          <p:nvPr/>
        </p:nvSpPr>
        <p:spPr>
          <a:xfrm>
            <a:off x="3041686" y="323840"/>
            <a:ext cx="4782078" cy="523220"/>
          </a:xfrm>
          <a:prstGeom prst="rect">
            <a:avLst/>
          </a:prstGeom>
        </p:spPr>
        <p:txBody>
          <a:bodyPr wrap="none">
            <a:spAutoFit/>
          </a:bodyPr>
          <a:lstStyle/>
          <a:p>
            <a:r>
              <a:rPr lang="en-US" altLang="zh-CN" sz="2800" b="1" dirty="0">
                <a:latin typeface="方正北魏楷书简体" panose="03000509000000000000" pitchFamily="65" charset="-122"/>
                <a:ea typeface="方正北魏楷书简体" panose="03000509000000000000" pitchFamily="65" charset="-122"/>
              </a:rPr>
              <a:t>3.</a:t>
            </a:r>
            <a:r>
              <a:rPr lang="zh-CN" altLang="en-US" sz="2800" b="1" dirty="0">
                <a:latin typeface="方正北魏楷书简体" panose="03000509000000000000" pitchFamily="65" charset="-122"/>
                <a:ea typeface="方正北魏楷书简体" panose="03000509000000000000" pitchFamily="65" charset="-122"/>
              </a:rPr>
              <a:t>召开党支部专题组织生活会</a:t>
            </a:r>
          </a:p>
        </p:txBody>
      </p:sp>
    </p:spTree>
    <p:extLst>
      <p:ext uri="{BB962C8B-B14F-4D97-AF65-F5344CB8AC3E}">
        <p14:creationId xmlns:p14="http://schemas.microsoft.com/office/powerpoint/2010/main" val="4786478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0" y="52050"/>
            <a:ext cx="2905124" cy="789900"/>
            <a:chOff x="0" y="95240"/>
            <a:chExt cx="2905124" cy="789900"/>
          </a:xfrm>
        </p:grpSpPr>
        <p:sp>
          <p:nvSpPr>
            <p:cNvPr id="12" name="五边形 11"/>
            <p:cNvSpPr/>
            <p:nvPr/>
          </p:nvSpPr>
          <p:spPr>
            <a:xfrm>
              <a:off x="209547" y="332690"/>
              <a:ext cx="2695577" cy="552450"/>
            </a:xfrm>
            <a:prstGeom prst="homePlat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3" name="直角三角形 12"/>
            <p:cNvSpPr/>
            <p:nvPr/>
          </p:nvSpPr>
          <p:spPr>
            <a:xfrm rot="10800000" flipH="1">
              <a:off x="209549" y="628640"/>
              <a:ext cx="485776" cy="256500"/>
            </a:xfrm>
            <a:prstGeom prst="rtTriangle">
              <a:avLst/>
            </a:prstGeom>
            <a:ln/>
            <a:effectLst/>
          </p:spPr>
          <p:style>
            <a:lnRef idx="0">
              <a:schemeClr val="accent6"/>
            </a:lnRef>
            <a:fillRef idx="3">
              <a:schemeClr val="accent6"/>
            </a:fillRef>
            <a:effectRef idx="3">
              <a:schemeClr val="accent6"/>
            </a:effectRef>
            <a:fontRef idx="minor">
              <a:schemeClr val="lt1"/>
            </a:fontRef>
          </p:style>
          <p:txBody>
            <a:bodyPr rtlCol="0" anchor="ctr"/>
            <a:lstStyle/>
            <a:p>
              <a:pPr algn="ctr"/>
              <a:endParaRPr lang="zh-CN" altLang="en-US"/>
            </a:p>
          </p:txBody>
        </p:sp>
        <p:sp>
          <p:nvSpPr>
            <p:cNvPr id="11" name="矩形 10"/>
            <p:cNvSpPr/>
            <p:nvPr/>
          </p:nvSpPr>
          <p:spPr>
            <a:xfrm>
              <a:off x="0" y="95240"/>
              <a:ext cx="695325" cy="5334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altLang="zh-CN" sz="2800" dirty="0">
                  <a:solidFill>
                    <a:schemeClr val="tx1"/>
                  </a:solidFill>
                  <a:latin typeface="方正大黑简体" panose="03000509000000000000" pitchFamily="65" charset="-122"/>
                  <a:ea typeface="方正大黑简体" panose="03000509000000000000" pitchFamily="65" charset="-122"/>
                </a:rPr>
                <a:t>2.5</a:t>
              </a:r>
              <a:endParaRPr lang="zh-CN" altLang="en-US" sz="2800" dirty="0">
                <a:solidFill>
                  <a:schemeClr val="tx1"/>
                </a:solidFill>
                <a:latin typeface="方正大黑简体" panose="03000509000000000000" pitchFamily="65" charset="-122"/>
                <a:ea typeface="方正大黑简体" panose="03000509000000000000" pitchFamily="65" charset="-122"/>
              </a:endParaRPr>
            </a:p>
          </p:txBody>
        </p:sp>
        <p:sp>
          <p:nvSpPr>
            <p:cNvPr id="14" name="矩形 13"/>
            <p:cNvSpPr/>
            <p:nvPr/>
          </p:nvSpPr>
          <p:spPr>
            <a:xfrm>
              <a:off x="831887" y="347305"/>
              <a:ext cx="1620957" cy="523220"/>
            </a:xfrm>
            <a:prstGeom prst="rect">
              <a:avLst/>
            </a:prstGeom>
          </p:spPr>
          <p:txBody>
            <a:bodyPr wrap="none">
              <a:spAutoFit/>
            </a:bodyPr>
            <a:lstStyle/>
            <a:p>
              <a:r>
                <a:rPr lang="zh-CN" altLang="en-US" sz="2800" dirty="0">
                  <a:solidFill>
                    <a:schemeClr val="bg1"/>
                  </a:solidFill>
                  <a:latin typeface="方正大黑简体" panose="03000509000000000000" pitchFamily="65" charset="-122"/>
                  <a:ea typeface="方正大黑简体" panose="03000509000000000000" pitchFamily="65" charset="-122"/>
                </a:rPr>
                <a:t>主要措施</a:t>
              </a:r>
            </a:p>
          </p:txBody>
        </p:sp>
      </p:grpSp>
      <p:sp>
        <p:nvSpPr>
          <p:cNvPr id="8" name="矩形 7"/>
          <p:cNvSpPr/>
          <p:nvPr/>
        </p:nvSpPr>
        <p:spPr>
          <a:xfrm>
            <a:off x="309562" y="1859339"/>
            <a:ext cx="8524876" cy="3139321"/>
          </a:xfrm>
          <a:prstGeom prst="rect">
            <a:avLst/>
          </a:prstGeom>
        </p:spPr>
        <p:txBody>
          <a:bodyPr wrap="square">
            <a:spAutoFit/>
          </a:bodyPr>
          <a:lstStyle/>
          <a:p>
            <a:pPr marL="342900" indent="-342900">
              <a:spcBef>
                <a:spcPts val="600"/>
              </a:spcBef>
              <a:spcAft>
                <a:spcPts val="600"/>
              </a:spcAft>
              <a:buClr>
                <a:srgbClr val="FF0000"/>
              </a:buClr>
              <a:buFont typeface="Wingdings" panose="05000000000000000000" pitchFamily="2" charset="2"/>
              <a:buChar char="p"/>
            </a:pPr>
            <a:r>
              <a:rPr lang="zh-CN" altLang="en-US" sz="2400" dirty="0"/>
              <a:t>以党支部为单位召开全体党员会议，组织党员开展民主评议。</a:t>
            </a:r>
            <a:endParaRPr lang="en-US" altLang="zh-CN" sz="2400" dirty="0"/>
          </a:p>
          <a:p>
            <a:pPr marL="342900" indent="-342900">
              <a:spcBef>
                <a:spcPts val="600"/>
              </a:spcBef>
              <a:spcAft>
                <a:spcPts val="600"/>
              </a:spcAft>
              <a:buClr>
                <a:srgbClr val="FF0000"/>
              </a:buClr>
              <a:buFont typeface="Wingdings" panose="05000000000000000000" pitchFamily="2" charset="2"/>
              <a:buChar char="p"/>
            </a:pPr>
            <a:r>
              <a:rPr lang="zh-CN" altLang="en-US" sz="2400" dirty="0"/>
              <a:t>对照党员标准，按照个人自评、党员互评、民主测评、组织评定的程序，对党员进行评议。</a:t>
            </a:r>
            <a:endParaRPr lang="en-US" altLang="zh-CN" sz="2400" dirty="0"/>
          </a:p>
          <a:p>
            <a:pPr marL="342900" indent="-342900">
              <a:spcBef>
                <a:spcPts val="600"/>
              </a:spcBef>
              <a:spcAft>
                <a:spcPts val="600"/>
              </a:spcAft>
              <a:buClr>
                <a:srgbClr val="FF0000"/>
              </a:buClr>
              <a:buFont typeface="Wingdings" panose="05000000000000000000" pitchFamily="2" charset="2"/>
              <a:buChar char="p"/>
            </a:pPr>
            <a:r>
              <a:rPr lang="zh-CN" altLang="en-US" sz="2400" dirty="0"/>
              <a:t>结合民主评议，支部班子成员要与每名党员谈心谈话。</a:t>
            </a:r>
            <a:endParaRPr lang="en-US" altLang="zh-CN" sz="2400" dirty="0"/>
          </a:p>
          <a:p>
            <a:pPr marL="342900" indent="-342900">
              <a:spcBef>
                <a:spcPts val="600"/>
              </a:spcBef>
              <a:spcAft>
                <a:spcPts val="600"/>
              </a:spcAft>
              <a:buClr>
                <a:srgbClr val="FF0000"/>
              </a:buClr>
              <a:buFont typeface="Wingdings" panose="05000000000000000000" pitchFamily="2" charset="2"/>
              <a:buChar char="p"/>
            </a:pPr>
            <a:r>
              <a:rPr lang="zh-CN" altLang="en-US" sz="2400" dirty="0"/>
              <a:t>党支部综合民主评议情况和党员日常表现，确定评议等次，对优秀党员予以表扬；对有不合格表现的党员，按照党章和党内有关规定，区别不同情况，稳妥慎重给予组织处置。</a:t>
            </a:r>
            <a:endParaRPr lang="zh-CN" altLang="en-US" sz="2000" dirty="0">
              <a:latin typeface="楷体" panose="02010609060101010101" pitchFamily="49" charset="-122"/>
              <a:ea typeface="楷体" panose="02010609060101010101" pitchFamily="49" charset="-122"/>
            </a:endParaRPr>
          </a:p>
        </p:txBody>
      </p:sp>
      <p:sp>
        <p:nvSpPr>
          <p:cNvPr id="10" name="矩形 9"/>
          <p:cNvSpPr/>
          <p:nvPr/>
        </p:nvSpPr>
        <p:spPr>
          <a:xfrm>
            <a:off x="3041686" y="323840"/>
            <a:ext cx="3339376" cy="523220"/>
          </a:xfrm>
          <a:prstGeom prst="rect">
            <a:avLst/>
          </a:prstGeom>
        </p:spPr>
        <p:txBody>
          <a:bodyPr wrap="none">
            <a:spAutoFit/>
          </a:bodyPr>
          <a:lstStyle/>
          <a:p>
            <a:r>
              <a:rPr lang="en-US" altLang="zh-CN" sz="2800" b="1" dirty="0">
                <a:latin typeface="方正北魏楷书简体" panose="03000509000000000000" pitchFamily="65" charset="-122"/>
                <a:ea typeface="方正北魏楷书简体" panose="03000509000000000000" pitchFamily="65" charset="-122"/>
              </a:rPr>
              <a:t>4.</a:t>
            </a:r>
            <a:r>
              <a:rPr lang="zh-CN" altLang="en-US" sz="2800" b="1" dirty="0">
                <a:latin typeface="方正北魏楷书简体" panose="03000509000000000000" pitchFamily="65" charset="-122"/>
                <a:ea typeface="方正北魏楷书简体" panose="03000509000000000000" pitchFamily="65" charset="-122"/>
              </a:rPr>
              <a:t>开展民主评议党员</a:t>
            </a:r>
          </a:p>
        </p:txBody>
      </p:sp>
    </p:spTree>
    <p:extLst>
      <p:ext uri="{BB962C8B-B14F-4D97-AF65-F5344CB8AC3E}">
        <p14:creationId xmlns:p14="http://schemas.microsoft.com/office/powerpoint/2010/main" val="147355838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0" y="52050"/>
            <a:ext cx="2905124" cy="789900"/>
            <a:chOff x="0" y="95240"/>
            <a:chExt cx="2905124" cy="789900"/>
          </a:xfrm>
        </p:grpSpPr>
        <p:sp>
          <p:nvSpPr>
            <p:cNvPr id="12" name="五边形 11"/>
            <p:cNvSpPr/>
            <p:nvPr/>
          </p:nvSpPr>
          <p:spPr>
            <a:xfrm>
              <a:off x="209547" y="332690"/>
              <a:ext cx="2695577" cy="552450"/>
            </a:xfrm>
            <a:prstGeom prst="homePlat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3" name="直角三角形 12"/>
            <p:cNvSpPr/>
            <p:nvPr/>
          </p:nvSpPr>
          <p:spPr>
            <a:xfrm rot="10800000" flipH="1">
              <a:off x="209549" y="628640"/>
              <a:ext cx="485776" cy="256500"/>
            </a:xfrm>
            <a:prstGeom prst="rtTriangle">
              <a:avLst/>
            </a:prstGeom>
            <a:ln/>
            <a:effectLst/>
          </p:spPr>
          <p:style>
            <a:lnRef idx="0">
              <a:schemeClr val="accent6"/>
            </a:lnRef>
            <a:fillRef idx="3">
              <a:schemeClr val="accent6"/>
            </a:fillRef>
            <a:effectRef idx="3">
              <a:schemeClr val="accent6"/>
            </a:effectRef>
            <a:fontRef idx="minor">
              <a:schemeClr val="lt1"/>
            </a:fontRef>
          </p:style>
          <p:txBody>
            <a:bodyPr rtlCol="0" anchor="ctr"/>
            <a:lstStyle/>
            <a:p>
              <a:pPr algn="ctr"/>
              <a:endParaRPr lang="zh-CN" altLang="en-US"/>
            </a:p>
          </p:txBody>
        </p:sp>
        <p:sp>
          <p:nvSpPr>
            <p:cNvPr id="11" name="矩形 10"/>
            <p:cNvSpPr/>
            <p:nvPr/>
          </p:nvSpPr>
          <p:spPr>
            <a:xfrm>
              <a:off x="0" y="95240"/>
              <a:ext cx="695325" cy="5334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altLang="zh-CN" sz="2800" dirty="0">
                  <a:solidFill>
                    <a:schemeClr val="tx1"/>
                  </a:solidFill>
                  <a:latin typeface="方正大黑简体" panose="03000509000000000000" pitchFamily="65" charset="-122"/>
                  <a:ea typeface="方正大黑简体" panose="03000509000000000000" pitchFamily="65" charset="-122"/>
                </a:rPr>
                <a:t>2.5</a:t>
              </a:r>
              <a:endParaRPr lang="zh-CN" altLang="en-US" sz="2800" dirty="0">
                <a:solidFill>
                  <a:schemeClr val="tx1"/>
                </a:solidFill>
                <a:latin typeface="方正大黑简体" panose="03000509000000000000" pitchFamily="65" charset="-122"/>
                <a:ea typeface="方正大黑简体" panose="03000509000000000000" pitchFamily="65" charset="-122"/>
              </a:endParaRPr>
            </a:p>
          </p:txBody>
        </p:sp>
        <p:sp>
          <p:nvSpPr>
            <p:cNvPr id="14" name="矩形 13"/>
            <p:cNvSpPr/>
            <p:nvPr/>
          </p:nvSpPr>
          <p:spPr>
            <a:xfrm>
              <a:off x="831887" y="347305"/>
              <a:ext cx="1620957" cy="523220"/>
            </a:xfrm>
            <a:prstGeom prst="rect">
              <a:avLst/>
            </a:prstGeom>
          </p:spPr>
          <p:txBody>
            <a:bodyPr wrap="none">
              <a:spAutoFit/>
            </a:bodyPr>
            <a:lstStyle/>
            <a:p>
              <a:r>
                <a:rPr lang="zh-CN" altLang="en-US" sz="2800" dirty="0">
                  <a:solidFill>
                    <a:schemeClr val="bg1"/>
                  </a:solidFill>
                  <a:latin typeface="方正大黑简体" panose="03000509000000000000" pitchFamily="65" charset="-122"/>
                  <a:ea typeface="方正大黑简体" panose="03000509000000000000" pitchFamily="65" charset="-122"/>
                </a:rPr>
                <a:t>主要措施</a:t>
              </a:r>
            </a:p>
          </p:txBody>
        </p:sp>
      </p:grpSp>
      <p:sp>
        <p:nvSpPr>
          <p:cNvPr id="8" name="矩形 7"/>
          <p:cNvSpPr/>
          <p:nvPr/>
        </p:nvSpPr>
        <p:spPr>
          <a:xfrm>
            <a:off x="309562" y="1233150"/>
            <a:ext cx="8524876" cy="4961358"/>
          </a:xfrm>
          <a:prstGeom prst="rect">
            <a:avLst/>
          </a:prstGeom>
        </p:spPr>
        <p:txBody>
          <a:bodyPr wrap="square">
            <a:spAutoFit/>
          </a:bodyPr>
          <a:lstStyle/>
          <a:p>
            <a:pPr marL="342900" indent="-342900">
              <a:lnSpc>
                <a:spcPct val="114000"/>
              </a:lnSpc>
              <a:spcBef>
                <a:spcPts val="600"/>
              </a:spcBef>
              <a:spcAft>
                <a:spcPts val="600"/>
              </a:spcAft>
              <a:buClr>
                <a:srgbClr val="FF0000"/>
              </a:buClr>
              <a:buFont typeface="Wingdings" panose="05000000000000000000" pitchFamily="2" charset="2"/>
              <a:buChar char="p"/>
            </a:pPr>
            <a:r>
              <a:rPr lang="zh-CN" altLang="en-US" sz="2000" dirty="0"/>
              <a:t>学校全体党员要进一步增强党的意识，自觉爱党护党为党，敬业修德，奉献社会。</a:t>
            </a:r>
            <a:endParaRPr lang="en-US" altLang="zh-CN" sz="2000" dirty="0"/>
          </a:p>
          <a:p>
            <a:pPr marL="342900" indent="-342900">
              <a:lnSpc>
                <a:spcPct val="114000"/>
              </a:lnSpc>
              <a:spcBef>
                <a:spcPts val="600"/>
              </a:spcBef>
              <a:spcAft>
                <a:spcPts val="600"/>
              </a:spcAft>
              <a:buClr>
                <a:srgbClr val="FF0000"/>
              </a:buClr>
              <a:buFont typeface="Wingdings" panose="05000000000000000000" pitchFamily="2" charset="2"/>
              <a:buChar char="p"/>
            </a:pPr>
            <a:r>
              <a:rPr lang="zh-CN" altLang="en-US" sz="2000" dirty="0"/>
              <a:t>党员领导干部要按照忠诚、干净、担当的要求，做信念坚定、为民服务、勤政务实、敢于担当、清正廉洁的好干部；教师党员要自觉践行“四有”好老师标准，自觉爱党护党为党，敬业修德，奉献社会，带头践行社会主义核心价值观，踊跃投身教育创新实践，不断提高业务能力和教育教学质量，做学生健康成长的指导者和引路人；学生党员要做勤学修德明辨笃实的表率，坚定理想信念，练就过硬本领，勇于创新创造，矢志艰苦奋斗，锤炼高尚品格，不断增强道路自信、理论自信、制度自信，增强社会责任感、创新精神、实践能力。</a:t>
            </a:r>
            <a:endParaRPr lang="en-US" altLang="zh-CN" sz="2000" dirty="0"/>
          </a:p>
          <a:p>
            <a:pPr marL="342900" indent="-342900">
              <a:lnSpc>
                <a:spcPct val="114000"/>
              </a:lnSpc>
              <a:spcBef>
                <a:spcPts val="600"/>
              </a:spcBef>
              <a:spcAft>
                <a:spcPts val="600"/>
              </a:spcAft>
              <a:buClr>
                <a:srgbClr val="FF0000"/>
              </a:buClr>
              <a:buFont typeface="Wingdings" panose="05000000000000000000" pitchFamily="2" charset="2"/>
              <a:buChar char="p"/>
            </a:pPr>
            <a:r>
              <a:rPr lang="zh-CN" altLang="en-US" sz="2000" dirty="0"/>
              <a:t>在纪念建党</a:t>
            </a:r>
            <a:r>
              <a:rPr lang="en-US" altLang="zh-CN" sz="2000" dirty="0"/>
              <a:t>95</a:t>
            </a:r>
            <a:r>
              <a:rPr lang="zh-CN" altLang="en-US" sz="2000" dirty="0"/>
              <a:t>周年活动中，评选表彰学校优秀共产党员、优秀党务工作者、先进基层党组织，选树、宣传一批叫得响、立得住、师生群众公认的优秀共产党员。</a:t>
            </a:r>
            <a:endParaRPr lang="zh-CN" altLang="en-US" dirty="0">
              <a:latin typeface="楷体" panose="02010609060101010101" pitchFamily="49" charset="-122"/>
              <a:ea typeface="楷体" panose="02010609060101010101" pitchFamily="49" charset="-122"/>
            </a:endParaRPr>
          </a:p>
        </p:txBody>
      </p:sp>
      <p:sp>
        <p:nvSpPr>
          <p:cNvPr id="10" name="矩形 9"/>
          <p:cNvSpPr/>
          <p:nvPr/>
        </p:nvSpPr>
        <p:spPr>
          <a:xfrm>
            <a:off x="3041686" y="323840"/>
            <a:ext cx="2978701" cy="523220"/>
          </a:xfrm>
          <a:prstGeom prst="rect">
            <a:avLst/>
          </a:prstGeom>
        </p:spPr>
        <p:txBody>
          <a:bodyPr wrap="none">
            <a:spAutoFit/>
          </a:bodyPr>
          <a:lstStyle/>
          <a:p>
            <a:r>
              <a:rPr lang="en-US" altLang="zh-CN" sz="2800" b="1" dirty="0">
                <a:latin typeface="方正北魏楷书简体" panose="03000509000000000000" pitchFamily="65" charset="-122"/>
                <a:ea typeface="方正北魏楷书简体" panose="03000509000000000000" pitchFamily="65" charset="-122"/>
              </a:rPr>
              <a:t>5.</a:t>
            </a:r>
            <a:r>
              <a:rPr lang="zh-CN" altLang="en-US" sz="2800" b="1" dirty="0">
                <a:latin typeface="方正北魏楷书简体" panose="03000509000000000000" pitchFamily="65" charset="-122"/>
                <a:ea typeface="方正北魏楷书简体" panose="03000509000000000000" pitchFamily="65" charset="-122"/>
              </a:rPr>
              <a:t>立足岗位作贡献</a:t>
            </a:r>
          </a:p>
        </p:txBody>
      </p:sp>
    </p:spTree>
    <p:extLst>
      <p:ext uri="{BB962C8B-B14F-4D97-AF65-F5344CB8AC3E}">
        <p14:creationId xmlns:p14="http://schemas.microsoft.com/office/powerpoint/2010/main" val="421571131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0" y="52050"/>
            <a:ext cx="2905124" cy="789900"/>
            <a:chOff x="0" y="95240"/>
            <a:chExt cx="2905124" cy="789900"/>
          </a:xfrm>
        </p:grpSpPr>
        <p:sp>
          <p:nvSpPr>
            <p:cNvPr id="12" name="五边形 11"/>
            <p:cNvSpPr/>
            <p:nvPr/>
          </p:nvSpPr>
          <p:spPr>
            <a:xfrm>
              <a:off x="209547" y="332690"/>
              <a:ext cx="2695577" cy="552450"/>
            </a:xfrm>
            <a:prstGeom prst="homePlat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3" name="直角三角形 12"/>
            <p:cNvSpPr/>
            <p:nvPr/>
          </p:nvSpPr>
          <p:spPr>
            <a:xfrm rot="10800000" flipH="1">
              <a:off x="209549" y="628640"/>
              <a:ext cx="485776" cy="256500"/>
            </a:xfrm>
            <a:prstGeom prst="rtTriangle">
              <a:avLst/>
            </a:prstGeom>
            <a:ln/>
            <a:effectLst/>
          </p:spPr>
          <p:style>
            <a:lnRef idx="0">
              <a:schemeClr val="accent6"/>
            </a:lnRef>
            <a:fillRef idx="3">
              <a:schemeClr val="accent6"/>
            </a:fillRef>
            <a:effectRef idx="3">
              <a:schemeClr val="accent6"/>
            </a:effectRef>
            <a:fontRef idx="minor">
              <a:schemeClr val="lt1"/>
            </a:fontRef>
          </p:style>
          <p:txBody>
            <a:bodyPr rtlCol="0" anchor="ctr"/>
            <a:lstStyle/>
            <a:p>
              <a:pPr algn="ctr"/>
              <a:endParaRPr lang="zh-CN" altLang="en-US"/>
            </a:p>
          </p:txBody>
        </p:sp>
        <p:sp>
          <p:nvSpPr>
            <p:cNvPr id="11" name="矩形 10"/>
            <p:cNvSpPr/>
            <p:nvPr/>
          </p:nvSpPr>
          <p:spPr>
            <a:xfrm>
              <a:off x="0" y="95240"/>
              <a:ext cx="695325" cy="5334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altLang="zh-CN" sz="2800" dirty="0">
                  <a:solidFill>
                    <a:schemeClr val="tx1"/>
                  </a:solidFill>
                  <a:latin typeface="方正大黑简体" panose="03000509000000000000" pitchFamily="65" charset="-122"/>
                  <a:ea typeface="方正大黑简体" panose="03000509000000000000" pitchFamily="65" charset="-122"/>
                </a:rPr>
                <a:t>2.5</a:t>
              </a:r>
              <a:endParaRPr lang="zh-CN" altLang="en-US" sz="2800" dirty="0">
                <a:solidFill>
                  <a:schemeClr val="tx1"/>
                </a:solidFill>
                <a:latin typeface="方正大黑简体" panose="03000509000000000000" pitchFamily="65" charset="-122"/>
                <a:ea typeface="方正大黑简体" panose="03000509000000000000" pitchFamily="65" charset="-122"/>
              </a:endParaRPr>
            </a:p>
          </p:txBody>
        </p:sp>
        <p:sp>
          <p:nvSpPr>
            <p:cNvPr id="14" name="矩形 13"/>
            <p:cNvSpPr/>
            <p:nvPr/>
          </p:nvSpPr>
          <p:spPr>
            <a:xfrm>
              <a:off x="831887" y="347305"/>
              <a:ext cx="1620957" cy="523220"/>
            </a:xfrm>
            <a:prstGeom prst="rect">
              <a:avLst/>
            </a:prstGeom>
          </p:spPr>
          <p:txBody>
            <a:bodyPr wrap="none">
              <a:spAutoFit/>
            </a:bodyPr>
            <a:lstStyle/>
            <a:p>
              <a:r>
                <a:rPr lang="zh-CN" altLang="en-US" sz="2800" dirty="0">
                  <a:solidFill>
                    <a:schemeClr val="bg1"/>
                  </a:solidFill>
                  <a:latin typeface="方正大黑简体" panose="03000509000000000000" pitchFamily="65" charset="-122"/>
                  <a:ea typeface="方正大黑简体" panose="03000509000000000000" pitchFamily="65" charset="-122"/>
                </a:rPr>
                <a:t>主要措施</a:t>
              </a:r>
            </a:p>
          </p:txBody>
        </p:sp>
      </p:grpSp>
      <p:sp>
        <p:nvSpPr>
          <p:cNvPr id="8" name="矩形 7"/>
          <p:cNvSpPr/>
          <p:nvPr/>
        </p:nvSpPr>
        <p:spPr>
          <a:xfrm>
            <a:off x="309562" y="1648480"/>
            <a:ext cx="8524876" cy="3561039"/>
          </a:xfrm>
          <a:prstGeom prst="rect">
            <a:avLst/>
          </a:prstGeom>
        </p:spPr>
        <p:txBody>
          <a:bodyPr wrap="square">
            <a:spAutoFit/>
          </a:bodyPr>
          <a:lstStyle/>
          <a:p>
            <a:pPr marL="342900" indent="-342900">
              <a:lnSpc>
                <a:spcPct val="114000"/>
              </a:lnSpc>
              <a:spcBef>
                <a:spcPts val="600"/>
              </a:spcBef>
              <a:spcAft>
                <a:spcPts val="600"/>
              </a:spcAft>
              <a:buClr>
                <a:srgbClr val="FF0000"/>
              </a:buClr>
              <a:buFont typeface="Wingdings" panose="05000000000000000000" pitchFamily="2" charset="2"/>
              <a:buChar char="p"/>
            </a:pPr>
            <a:r>
              <a:rPr lang="zh-CN" altLang="en-US" sz="2400" dirty="0"/>
              <a:t>党员领导干部要在“两学一做”学习教育中走在前面、深学一层，严格执行双重组织生活制度，以普通党员身份参加所在支部的组织生活，与党员一起学习讨论、一起查摆解决问题、一起接受教育、一起参加党员民主评议。</a:t>
            </a:r>
            <a:endParaRPr lang="en-US" altLang="zh-CN" sz="2400" dirty="0"/>
          </a:p>
          <a:p>
            <a:pPr marL="342900" indent="-342900">
              <a:lnSpc>
                <a:spcPct val="114000"/>
              </a:lnSpc>
              <a:spcBef>
                <a:spcPts val="600"/>
              </a:spcBef>
              <a:spcAft>
                <a:spcPts val="600"/>
              </a:spcAft>
              <a:buClr>
                <a:srgbClr val="FF0000"/>
              </a:buClr>
              <a:buFont typeface="Wingdings" panose="05000000000000000000" pitchFamily="2" charset="2"/>
              <a:buChar char="p"/>
            </a:pPr>
            <a:r>
              <a:rPr lang="zh-CN" altLang="en-US" sz="2400" dirty="0"/>
              <a:t>要召开各级党委会议，专题学习党章党规和习近平总书记系列重要讲话；要以党委中心组等形式组织集中研讨，深化学习效果。年度民主生活会要以“两学一做”为主题，领导班子和领导干部把自己摆进去，查找存在的问题。</a:t>
            </a:r>
            <a:endParaRPr lang="zh-CN" altLang="en-US" sz="2000" dirty="0">
              <a:latin typeface="楷体" panose="02010609060101010101" pitchFamily="49" charset="-122"/>
              <a:ea typeface="楷体" panose="02010609060101010101" pitchFamily="49" charset="-122"/>
            </a:endParaRPr>
          </a:p>
        </p:txBody>
      </p:sp>
      <p:sp>
        <p:nvSpPr>
          <p:cNvPr id="10" name="矩形 9"/>
          <p:cNvSpPr/>
          <p:nvPr/>
        </p:nvSpPr>
        <p:spPr>
          <a:xfrm>
            <a:off x="3041686" y="323840"/>
            <a:ext cx="3700052" cy="523220"/>
          </a:xfrm>
          <a:prstGeom prst="rect">
            <a:avLst/>
          </a:prstGeom>
        </p:spPr>
        <p:txBody>
          <a:bodyPr wrap="none">
            <a:spAutoFit/>
          </a:bodyPr>
          <a:lstStyle/>
          <a:p>
            <a:r>
              <a:rPr lang="en-US" altLang="zh-CN" sz="2800" b="1" dirty="0">
                <a:latin typeface="方正北魏楷书简体" panose="03000509000000000000" pitchFamily="65" charset="-122"/>
                <a:ea typeface="方正北魏楷书简体" panose="03000509000000000000" pitchFamily="65" charset="-122"/>
              </a:rPr>
              <a:t>6.</a:t>
            </a:r>
            <a:r>
              <a:rPr lang="zh-CN" altLang="en-US" sz="2800" b="1" dirty="0">
                <a:latin typeface="方正北魏楷书简体" panose="03000509000000000000" pitchFamily="65" charset="-122"/>
                <a:ea typeface="方正北魏楷书简体" panose="03000509000000000000" pitchFamily="65" charset="-122"/>
              </a:rPr>
              <a:t>党员领导干部作表率</a:t>
            </a:r>
          </a:p>
        </p:txBody>
      </p:sp>
    </p:spTree>
    <p:extLst>
      <p:ext uri="{BB962C8B-B14F-4D97-AF65-F5344CB8AC3E}">
        <p14:creationId xmlns:p14="http://schemas.microsoft.com/office/powerpoint/2010/main" val="338667251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0" y="52050"/>
            <a:ext cx="2905124" cy="789900"/>
            <a:chOff x="0" y="95240"/>
            <a:chExt cx="2905124" cy="789900"/>
          </a:xfrm>
        </p:grpSpPr>
        <p:sp>
          <p:nvSpPr>
            <p:cNvPr id="12" name="五边形 11"/>
            <p:cNvSpPr/>
            <p:nvPr/>
          </p:nvSpPr>
          <p:spPr>
            <a:xfrm>
              <a:off x="209547" y="332690"/>
              <a:ext cx="2695577" cy="552450"/>
            </a:xfrm>
            <a:prstGeom prst="homePlat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3" name="直角三角形 12"/>
            <p:cNvSpPr/>
            <p:nvPr/>
          </p:nvSpPr>
          <p:spPr>
            <a:xfrm rot="10800000" flipH="1">
              <a:off x="209549" y="628640"/>
              <a:ext cx="485776" cy="256500"/>
            </a:xfrm>
            <a:prstGeom prst="rtTriangle">
              <a:avLst/>
            </a:prstGeom>
            <a:ln/>
            <a:effectLst/>
          </p:spPr>
          <p:style>
            <a:lnRef idx="0">
              <a:schemeClr val="accent6"/>
            </a:lnRef>
            <a:fillRef idx="3">
              <a:schemeClr val="accent6"/>
            </a:fillRef>
            <a:effectRef idx="3">
              <a:schemeClr val="accent6"/>
            </a:effectRef>
            <a:fontRef idx="minor">
              <a:schemeClr val="lt1"/>
            </a:fontRef>
          </p:style>
          <p:txBody>
            <a:bodyPr rtlCol="0" anchor="ctr"/>
            <a:lstStyle/>
            <a:p>
              <a:pPr algn="ctr"/>
              <a:endParaRPr lang="zh-CN" altLang="en-US"/>
            </a:p>
          </p:txBody>
        </p:sp>
        <p:sp>
          <p:nvSpPr>
            <p:cNvPr id="11" name="矩形 10"/>
            <p:cNvSpPr/>
            <p:nvPr/>
          </p:nvSpPr>
          <p:spPr>
            <a:xfrm>
              <a:off x="0" y="95240"/>
              <a:ext cx="695325" cy="5334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altLang="zh-CN" sz="2800" dirty="0">
                  <a:solidFill>
                    <a:schemeClr val="tx1"/>
                  </a:solidFill>
                  <a:latin typeface="方正大黑简体" panose="03000509000000000000" pitchFamily="65" charset="-122"/>
                  <a:ea typeface="方正大黑简体" panose="03000509000000000000" pitchFamily="65" charset="-122"/>
                </a:rPr>
                <a:t>2.6</a:t>
              </a:r>
              <a:endParaRPr lang="zh-CN" altLang="en-US" sz="2800" dirty="0">
                <a:solidFill>
                  <a:schemeClr val="tx1"/>
                </a:solidFill>
                <a:latin typeface="方正大黑简体" panose="03000509000000000000" pitchFamily="65" charset="-122"/>
                <a:ea typeface="方正大黑简体" panose="03000509000000000000" pitchFamily="65" charset="-122"/>
              </a:endParaRPr>
            </a:p>
          </p:txBody>
        </p:sp>
        <p:sp>
          <p:nvSpPr>
            <p:cNvPr id="14" name="矩形 13"/>
            <p:cNvSpPr/>
            <p:nvPr/>
          </p:nvSpPr>
          <p:spPr>
            <a:xfrm>
              <a:off x="831887" y="347305"/>
              <a:ext cx="1620957" cy="523220"/>
            </a:xfrm>
            <a:prstGeom prst="rect">
              <a:avLst/>
            </a:prstGeom>
          </p:spPr>
          <p:txBody>
            <a:bodyPr wrap="none">
              <a:spAutoFit/>
            </a:bodyPr>
            <a:lstStyle/>
            <a:p>
              <a:r>
                <a:rPr lang="zh-CN" altLang="en-US" sz="2800" dirty="0">
                  <a:solidFill>
                    <a:schemeClr val="bg1"/>
                  </a:solidFill>
                  <a:latin typeface="方正大黑简体" panose="03000509000000000000" pitchFamily="65" charset="-122"/>
                  <a:ea typeface="方正大黑简体" panose="03000509000000000000" pitchFamily="65" charset="-122"/>
                </a:rPr>
                <a:t>组织领导</a:t>
              </a:r>
            </a:p>
          </p:txBody>
        </p:sp>
      </p:grpSp>
      <p:sp>
        <p:nvSpPr>
          <p:cNvPr id="8" name="矩形 7"/>
          <p:cNvSpPr/>
          <p:nvPr/>
        </p:nvSpPr>
        <p:spPr>
          <a:xfrm>
            <a:off x="309562" y="1496080"/>
            <a:ext cx="8524876" cy="4403065"/>
          </a:xfrm>
          <a:prstGeom prst="rect">
            <a:avLst/>
          </a:prstGeom>
        </p:spPr>
        <p:txBody>
          <a:bodyPr wrap="square">
            <a:spAutoFit/>
          </a:bodyPr>
          <a:lstStyle/>
          <a:p>
            <a:pPr marL="342900" indent="-342900">
              <a:lnSpc>
                <a:spcPct val="114000"/>
              </a:lnSpc>
              <a:spcBef>
                <a:spcPts val="600"/>
              </a:spcBef>
              <a:spcAft>
                <a:spcPts val="600"/>
              </a:spcAft>
              <a:buClr>
                <a:srgbClr val="FF0000"/>
              </a:buClr>
              <a:buFont typeface="Wingdings" panose="05000000000000000000" pitchFamily="2" charset="2"/>
              <a:buChar char="p"/>
            </a:pPr>
            <a:r>
              <a:rPr lang="zh-CN" altLang="en-US" sz="2400" dirty="0"/>
              <a:t>“两学一做”学习教育在校党委领导下进行，成立学校“两学一做”学习教育领导小组</a:t>
            </a:r>
            <a:r>
              <a:rPr lang="en-US" altLang="zh-CN" sz="2400" dirty="0"/>
              <a:t>,</a:t>
            </a:r>
            <a:r>
              <a:rPr lang="zh-CN" altLang="en-US" sz="2400" dirty="0"/>
              <a:t>党委组织部牵头组织实施，党委办公室、纪委监察处、党委宣传部、党校配合做好相关工作。</a:t>
            </a:r>
            <a:endParaRPr lang="en-US" altLang="zh-CN" sz="2400" dirty="0"/>
          </a:p>
          <a:p>
            <a:pPr marL="342900" indent="-342900">
              <a:lnSpc>
                <a:spcPct val="114000"/>
              </a:lnSpc>
              <a:spcBef>
                <a:spcPts val="600"/>
              </a:spcBef>
              <a:spcAft>
                <a:spcPts val="600"/>
              </a:spcAft>
              <a:buClr>
                <a:srgbClr val="FF0000"/>
              </a:buClr>
              <a:buFont typeface="Wingdings" panose="05000000000000000000" pitchFamily="2" charset="2"/>
              <a:buChar char="p"/>
            </a:pPr>
            <a:r>
              <a:rPr lang="zh-CN" altLang="en-US" sz="2400" dirty="0"/>
              <a:t>二级单位党组织要对所辖党支部进行全覆盖、全过程指导，做好学习教育工作台帐，设立学习教育情况登记表；帮助党支部制定学习教育计划，派员参加党支部各项活动。党支部作为学习教育的基本单位，要严格落实学习教育各项要求。组织二级单位党组织书记、党支部书记、组织委员、组织员等党务骨干培训，掌握工作方法，明确工作要求。</a:t>
            </a:r>
            <a:endParaRPr lang="zh-CN" altLang="en-US" sz="2000" dirty="0">
              <a:latin typeface="楷体" panose="02010609060101010101" pitchFamily="49" charset="-122"/>
              <a:ea typeface="楷体" panose="02010609060101010101" pitchFamily="49" charset="-122"/>
            </a:endParaRPr>
          </a:p>
        </p:txBody>
      </p:sp>
      <p:sp>
        <p:nvSpPr>
          <p:cNvPr id="10" name="矩形 9"/>
          <p:cNvSpPr/>
          <p:nvPr/>
        </p:nvSpPr>
        <p:spPr>
          <a:xfrm>
            <a:off x="3041686" y="323840"/>
            <a:ext cx="2618024" cy="523220"/>
          </a:xfrm>
          <a:prstGeom prst="rect">
            <a:avLst/>
          </a:prstGeom>
        </p:spPr>
        <p:txBody>
          <a:bodyPr wrap="none">
            <a:spAutoFit/>
          </a:bodyPr>
          <a:lstStyle/>
          <a:p>
            <a:r>
              <a:rPr lang="en-US" altLang="zh-CN" sz="2800" b="1" dirty="0">
                <a:latin typeface="方正北魏楷书简体" panose="03000509000000000000" pitchFamily="65" charset="-122"/>
                <a:ea typeface="方正北魏楷书简体" panose="03000509000000000000" pitchFamily="65" charset="-122"/>
              </a:rPr>
              <a:t>1.</a:t>
            </a:r>
            <a:r>
              <a:rPr lang="zh-CN" altLang="en-US" sz="2800" b="1" dirty="0">
                <a:latin typeface="方正北魏楷书简体" panose="03000509000000000000" pitchFamily="65" charset="-122"/>
                <a:ea typeface="方正北魏楷书简体" panose="03000509000000000000" pitchFamily="65" charset="-122"/>
              </a:rPr>
              <a:t>加强组织领导</a:t>
            </a:r>
          </a:p>
        </p:txBody>
      </p:sp>
    </p:spTree>
    <p:extLst>
      <p:ext uri="{BB962C8B-B14F-4D97-AF65-F5344CB8AC3E}">
        <p14:creationId xmlns:p14="http://schemas.microsoft.com/office/powerpoint/2010/main" val="18373323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3375" y="268605"/>
            <a:ext cx="2314575" cy="1527620"/>
          </a:xfrm>
          <a:prstGeom prst="rect">
            <a:avLst/>
          </a:prstGeom>
          <a:ln>
            <a:noFill/>
          </a:ln>
          <a:effectLst>
            <a:outerShdw blurRad="190500" algn="tl" rotWithShape="0">
              <a:srgbClr val="000000">
                <a:alpha val="70000"/>
              </a:srgbClr>
            </a:outerShdw>
          </a:effectLst>
        </p:spPr>
      </p:pic>
      <p:sp>
        <p:nvSpPr>
          <p:cNvPr id="4" name="矩形 3"/>
          <p:cNvSpPr/>
          <p:nvPr/>
        </p:nvSpPr>
        <p:spPr>
          <a:xfrm>
            <a:off x="2952750" y="381371"/>
            <a:ext cx="5772150" cy="1355371"/>
          </a:xfrm>
          <a:prstGeom prst="rect">
            <a:avLst/>
          </a:prstGeom>
        </p:spPr>
        <p:txBody>
          <a:bodyPr wrap="square">
            <a:spAutoFit/>
          </a:bodyPr>
          <a:lstStyle/>
          <a:p>
            <a:pPr>
              <a:lnSpc>
                <a:spcPct val="114000"/>
              </a:lnSpc>
            </a:pPr>
            <a:r>
              <a:rPr lang="en-US" altLang="zh-CN" sz="2400" dirty="0"/>
              <a:t>4</a:t>
            </a:r>
            <a:r>
              <a:rPr lang="zh-CN" altLang="en-US" sz="2400" dirty="0"/>
              <a:t>月</a:t>
            </a:r>
            <a:r>
              <a:rPr lang="en-US" altLang="zh-CN" sz="2400" dirty="0"/>
              <a:t>6</a:t>
            </a:r>
            <a:r>
              <a:rPr lang="zh-CN" altLang="en-US" sz="2400" dirty="0"/>
              <a:t>日，“两学一做”学习教育工作座谈会在京召开，刘云山出席并讲话，赵乐际主持会议并传达了习近平的重要指示。</a:t>
            </a:r>
          </a:p>
        </p:txBody>
      </p:sp>
      <p:sp>
        <p:nvSpPr>
          <p:cNvPr id="5" name="矩形 4"/>
          <p:cNvSpPr/>
          <p:nvPr/>
        </p:nvSpPr>
        <p:spPr>
          <a:xfrm>
            <a:off x="214312" y="1946613"/>
            <a:ext cx="8715375" cy="4391523"/>
          </a:xfrm>
          <a:prstGeom prst="rect">
            <a:avLst/>
          </a:prstGeom>
        </p:spPr>
        <p:txBody>
          <a:bodyPr wrap="square">
            <a:spAutoFit/>
          </a:bodyPr>
          <a:lstStyle/>
          <a:p>
            <a:pPr marL="342900" indent="-342900">
              <a:lnSpc>
                <a:spcPct val="114000"/>
              </a:lnSpc>
              <a:spcBef>
                <a:spcPts val="600"/>
              </a:spcBef>
              <a:spcAft>
                <a:spcPts val="600"/>
              </a:spcAft>
              <a:buClr>
                <a:srgbClr val="FF0000"/>
              </a:buClr>
              <a:buFont typeface="Wingdings" panose="05000000000000000000" pitchFamily="2" charset="2"/>
              <a:buChar char="p"/>
            </a:pPr>
            <a:r>
              <a:rPr lang="zh-CN" altLang="en-US" sz="2000" dirty="0">
                <a:latin typeface="方正北魏楷书简体" panose="03000509000000000000" pitchFamily="65" charset="-122"/>
                <a:ea typeface="方正北魏楷书简体" panose="03000509000000000000" pitchFamily="65" charset="-122"/>
              </a:rPr>
              <a:t>习近平强调，“两学一做”学习教育是加强党的思想政治建设的一项重大部署，是协调推进“四个全面”战略布局特别是推动全面从严治党向基层延伸的有力抓手，基础在学，关键在做，各级党组织要履行抓好“两学一做”学习教育的主体责任，坚持区分层次，突出问题导向，确保取得实际成效。</a:t>
            </a:r>
            <a:endParaRPr lang="en-US" altLang="zh-CN" sz="2000" dirty="0">
              <a:latin typeface="方正北魏楷书简体" panose="03000509000000000000" pitchFamily="65" charset="-122"/>
              <a:ea typeface="方正北魏楷书简体" panose="03000509000000000000" pitchFamily="65" charset="-122"/>
            </a:endParaRPr>
          </a:p>
          <a:p>
            <a:pPr marL="342900" indent="-342900">
              <a:lnSpc>
                <a:spcPct val="114000"/>
              </a:lnSpc>
              <a:spcBef>
                <a:spcPts val="600"/>
              </a:spcBef>
              <a:spcAft>
                <a:spcPts val="600"/>
              </a:spcAft>
              <a:buClr>
                <a:srgbClr val="FF0000"/>
              </a:buClr>
              <a:buFont typeface="Wingdings" panose="05000000000000000000" pitchFamily="2" charset="2"/>
              <a:buChar char="p"/>
            </a:pPr>
            <a:r>
              <a:rPr lang="zh-CN" altLang="en-US" sz="2000" dirty="0">
                <a:latin typeface="方正北魏楷书简体" panose="03000509000000000000" pitchFamily="65" charset="-122"/>
                <a:ea typeface="方正北魏楷书简体" panose="03000509000000000000" pitchFamily="65" charset="-122"/>
              </a:rPr>
              <a:t>习近平指出，加强党的建设，首要任务是加强思想政治建设，关键是教育管理好党员、干部。</a:t>
            </a:r>
            <a:endParaRPr lang="en-US" altLang="zh-CN" sz="2000" dirty="0">
              <a:latin typeface="方正北魏楷书简体" panose="03000509000000000000" pitchFamily="65" charset="-122"/>
              <a:ea typeface="方正北魏楷书简体" panose="03000509000000000000" pitchFamily="65" charset="-122"/>
            </a:endParaRPr>
          </a:p>
          <a:p>
            <a:pPr marL="342900" indent="-342900">
              <a:lnSpc>
                <a:spcPct val="114000"/>
              </a:lnSpc>
              <a:spcBef>
                <a:spcPts val="600"/>
              </a:spcBef>
              <a:spcAft>
                <a:spcPts val="600"/>
              </a:spcAft>
              <a:buClr>
                <a:srgbClr val="FF0000"/>
              </a:buClr>
              <a:buFont typeface="Wingdings" panose="05000000000000000000" pitchFamily="2" charset="2"/>
              <a:buChar char="p"/>
            </a:pPr>
            <a:r>
              <a:rPr lang="zh-CN" altLang="en-US" sz="2000" dirty="0">
                <a:latin typeface="方正北魏楷书简体" panose="03000509000000000000" pitchFamily="65" charset="-122"/>
                <a:ea typeface="方正北魏楷书简体" panose="03000509000000000000" pitchFamily="65" charset="-122"/>
              </a:rPr>
              <a:t>习近平强调，基层是党的执政之基、力量之源。只有基层党组织坚强有力，党员发挥应有作用，党的根基才能牢固，党才能有战斗力。</a:t>
            </a:r>
            <a:endParaRPr lang="en-US" altLang="zh-CN" sz="2000" dirty="0">
              <a:latin typeface="方正北魏楷书简体" panose="03000509000000000000" pitchFamily="65" charset="-122"/>
              <a:ea typeface="方正北魏楷书简体" panose="03000509000000000000" pitchFamily="65" charset="-122"/>
            </a:endParaRPr>
          </a:p>
          <a:p>
            <a:pPr marL="342900" indent="-342900">
              <a:lnSpc>
                <a:spcPct val="114000"/>
              </a:lnSpc>
              <a:spcBef>
                <a:spcPts val="600"/>
              </a:spcBef>
              <a:spcAft>
                <a:spcPts val="600"/>
              </a:spcAft>
              <a:buClr>
                <a:srgbClr val="FF0000"/>
              </a:buClr>
              <a:buFont typeface="Wingdings" panose="05000000000000000000" pitchFamily="2" charset="2"/>
              <a:buChar char="p"/>
            </a:pPr>
            <a:r>
              <a:rPr lang="zh-CN" altLang="en-US" sz="2000" dirty="0">
                <a:latin typeface="方正北魏楷书简体" panose="03000509000000000000" pitchFamily="65" charset="-122"/>
                <a:ea typeface="方正北魏楷书简体" panose="03000509000000000000" pitchFamily="65" charset="-122"/>
              </a:rPr>
              <a:t>习近平指出，组织开展“两学一做”学习教育，是各级党组织及其负责人的主体责任，要抓紧抓实抓好。</a:t>
            </a:r>
          </a:p>
        </p:txBody>
      </p:sp>
    </p:spTree>
    <p:extLst>
      <p:ext uri="{BB962C8B-B14F-4D97-AF65-F5344CB8AC3E}">
        <p14:creationId xmlns:p14="http://schemas.microsoft.com/office/powerpoint/2010/main" val="10955459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0" y="52050"/>
            <a:ext cx="2905124" cy="789900"/>
            <a:chOff x="0" y="95240"/>
            <a:chExt cx="2905124" cy="789900"/>
          </a:xfrm>
        </p:grpSpPr>
        <p:sp>
          <p:nvSpPr>
            <p:cNvPr id="12" name="五边形 11"/>
            <p:cNvSpPr/>
            <p:nvPr/>
          </p:nvSpPr>
          <p:spPr>
            <a:xfrm>
              <a:off x="209547" y="332690"/>
              <a:ext cx="2695577" cy="552450"/>
            </a:xfrm>
            <a:prstGeom prst="homePlat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3" name="直角三角形 12"/>
            <p:cNvSpPr/>
            <p:nvPr/>
          </p:nvSpPr>
          <p:spPr>
            <a:xfrm rot="10800000" flipH="1">
              <a:off x="209549" y="628640"/>
              <a:ext cx="485776" cy="256500"/>
            </a:xfrm>
            <a:prstGeom prst="rtTriangle">
              <a:avLst/>
            </a:prstGeom>
            <a:ln/>
            <a:effectLst/>
          </p:spPr>
          <p:style>
            <a:lnRef idx="0">
              <a:schemeClr val="accent6"/>
            </a:lnRef>
            <a:fillRef idx="3">
              <a:schemeClr val="accent6"/>
            </a:fillRef>
            <a:effectRef idx="3">
              <a:schemeClr val="accent6"/>
            </a:effectRef>
            <a:fontRef idx="minor">
              <a:schemeClr val="lt1"/>
            </a:fontRef>
          </p:style>
          <p:txBody>
            <a:bodyPr rtlCol="0" anchor="ctr"/>
            <a:lstStyle/>
            <a:p>
              <a:pPr algn="ctr"/>
              <a:endParaRPr lang="zh-CN" altLang="en-US"/>
            </a:p>
          </p:txBody>
        </p:sp>
        <p:sp>
          <p:nvSpPr>
            <p:cNvPr id="11" name="矩形 10"/>
            <p:cNvSpPr/>
            <p:nvPr/>
          </p:nvSpPr>
          <p:spPr>
            <a:xfrm>
              <a:off x="0" y="95240"/>
              <a:ext cx="695325" cy="5334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altLang="zh-CN" sz="2800" dirty="0">
                  <a:solidFill>
                    <a:schemeClr val="tx1"/>
                  </a:solidFill>
                  <a:latin typeface="方正大黑简体" panose="03000509000000000000" pitchFamily="65" charset="-122"/>
                  <a:ea typeface="方正大黑简体" panose="03000509000000000000" pitchFamily="65" charset="-122"/>
                </a:rPr>
                <a:t>2.6</a:t>
              </a:r>
              <a:endParaRPr lang="zh-CN" altLang="en-US" sz="2800" dirty="0">
                <a:solidFill>
                  <a:schemeClr val="tx1"/>
                </a:solidFill>
                <a:latin typeface="方正大黑简体" panose="03000509000000000000" pitchFamily="65" charset="-122"/>
                <a:ea typeface="方正大黑简体" panose="03000509000000000000" pitchFamily="65" charset="-122"/>
              </a:endParaRPr>
            </a:p>
          </p:txBody>
        </p:sp>
        <p:sp>
          <p:nvSpPr>
            <p:cNvPr id="14" name="矩形 13"/>
            <p:cNvSpPr/>
            <p:nvPr/>
          </p:nvSpPr>
          <p:spPr>
            <a:xfrm>
              <a:off x="831887" y="347305"/>
              <a:ext cx="1620957" cy="523220"/>
            </a:xfrm>
            <a:prstGeom prst="rect">
              <a:avLst/>
            </a:prstGeom>
          </p:spPr>
          <p:txBody>
            <a:bodyPr wrap="none">
              <a:spAutoFit/>
            </a:bodyPr>
            <a:lstStyle/>
            <a:p>
              <a:r>
                <a:rPr lang="zh-CN" altLang="en-US" sz="2800" dirty="0">
                  <a:solidFill>
                    <a:schemeClr val="bg1"/>
                  </a:solidFill>
                  <a:latin typeface="方正大黑简体" panose="03000509000000000000" pitchFamily="65" charset="-122"/>
                  <a:ea typeface="方正大黑简体" panose="03000509000000000000" pitchFamily="65" charset="-122"/>
                </a:rPr>
                <a:t>组织领导</a:t>
              </a:r>
            </a:p>
          </p:txBody>
        </p:sp>
      </p:grpSp>
      <p:sp>
        <p:nvSpPr>
          <p:cNvPr id="8" name="矩形 7"/>
          <p:cNvSpPr/>
          <p:nvPr/>
        </p:nvSpPr>
        <p:spPr>
          <a:xfrm>
            <a:off x="309562" y="1079400"/>
            <a:ext cx="8524876" cy="5201424"/>
          </a:xfrm>
          <a:prstGeom prst="rect">
            <a:avLst/>
          </a:prstGeom>
        </p:spPr>
        <p:txBody>
          <a:bodyPr wrap="square">
            <a:spAutoFit/>
          </a:bodyPr>
          <a:lstStyle/>
          <a:p>
            <a:pPr marL="342900" indent="-342900">
              <a:spcBef>
                <a:spcPts val="600"/>
              </a:spcBef>
              <a:spcAft>
                <a:spcPts val="600"/>
              </a:spcAft>
              <a:buClr>
                <a:srgbClr val="FF0000"/>
              </a:buClr>
              <a:buFont typeface="Wingdings" panose="05000000000000000000" pitchFamily="2" charset="2"/>
              <a:buChar char="p"/>
            </a:pPr>
            <a:r>
              <a:rPr lang="zh-CN" altLang="en-US" sz="2400" dirty="0"/>
              <a:t>组织开展好“两学一做”学习教育是各级党组织的重要职责，作为学校党的建设的重要任务，将纳入党建工作责任制考评内容，纳入党组织书记抓党建述职评议考核，层层落实责任、强化组织保障。</a:t>
            </a:r>
            <a:endParaRPr lang="en-US" altLang="zh-CN" sz="2400" dirty="0"/>
          </a:p>
          <a:p>
            <a:pPr marL="342900" indent="-342900">
              <a:spcBef>
                <a:spcPts val="600"/>
              </a:spcBef>
              <a:spcAft>
                <a:spcPts val="600"/>
              </a:spcAft>
              <a:buClr>
                <a:srgbClr val="FF0000"/>
              </a:buClr>
              <a:buFont typeface="Wingdings" panose="05000000000000000000" pitchFamily="2" charset="2"/>
              <a:buChar char="p"/>
            </a:pPr>
            <a:r>
              <a:rPr lang="zh-CN" altLang="en-US" sz="2400" dirty="0"/>
              <a:t>学校各级党组织书记要承担起主体责任，管好干部、带好班子，管好党员、带好队伍，层层示范带动，层层传导压力，从严从实抓好学习教育。</a:t>
            </a:r>
            <a:endParaRPr lang="en-US" altLang="zh-CN" sz="2400" dirty="0"/>
          </a:p>
          <a:p>
            <a:pPr marL="342900" indent="-342900">
              <a:spcBef>
                <a:spcPts val="600"/>
              </a:spcBef>
              <a:spcAft>
                <a:spcPts val="600"/>
              </a:spcAft>
              <a:buClr>
                <a:srgbClr val="FF0000"/>
              </a:buClr>
              <a:buFont typeface="Wingdings" panose="05000000000000000000" pitchFamily="2" charset="2"/>
              <a:buChar char="p"/>
            </a:pPr>
            <a:r>
              <a:rPr lang="zh-CN" altLang="en-US" sz="2400" dirty="0"/>
              <a:t>党员领导干部要严格执行双重组织生活制度。要强化督查指导，既为基层学习教育提供组织保障，又通过学习教育帮助基层解决重点难点问题。督查指导要注意方式方法，既要督促依靠基本制度抓好学习教育，又要注意发挥基层的主动性创造性，给基层留出空间和余地，鼓励结合实际采取管用有效办法，不搞“一刀切”。</a:t>
            </a:r>
            <a:endParaRPr lang="zh-CN" altLang="en-US" sz="2000" dirty="0">
              <a:latin typeface="楷体" panose="02010609060101010101" pitchFamily="49" charset="-122"/>
              <a:ea typeface="楷体" panose="02010609060101010101" pitchFamily="49" charset="-122"/>
            </a:endParaRPr>
          </a:p>
        </p:txBody>
      </p:sp>
      <p:sp>
        <p:nvSpPr>
          <p:cNvPr id="10" name="矩形 9"/>
          <p:cNvSpPr/>
          <p:nvPr/>
        </p:nvSpPr>
        <p:spPr>
          <a:xfrm>
            <a:off x="3041686" y="323840"/>
            <a:ext cx="2618024" cy="523220"/>
          </a:xfrm>
          <a:prstGeom prst="rect">
            <a:avLst/>
          </a:prstGeom>
        </p:spPr>
        <p:txBody>
          <a:bodyPr wrap="none">
            <a:spAutoFit/>
          </a:bodyPr>
          <a:lstStyle/>
          <a:p>
            <a:r>
              <a:rPr lang="en-US" altLang="zh-CN" sz="2800" b="1" dirty="0">
                <a:latin typeface="方正北魏楷书简体" panose="03000509000000000000" pitchFamily="65" charset="-122"/>
                <a:ea typeface="方正北魏楷书简体" panose="03000509000000000000" pitchFamily="65" charset="-122"/>
              </a:rPr>
              <a:t>2.</a:t>
            </a:r>
            <a:r>
              <a:rPr lang="zh-CN" altLang="en-US" sz="2800" b="1" dirty="0">
                <a:latin typeface="方正北魏楷书简体" panose="03000509000000000000" pitchFamily="65" charset="-122"/>
                <a:ea typeface="方正北魏楷书简体" panose="03000509000000000000" pitchFamily="65" charset="-122"/>
              </a:rPr>
              <a:t>突出责任落实</a:t>
            </a:r>
          </a:p>
        </p:txBody>
      </p:sp>
    </p:spTree>
    <p:extLst>
      <p:ext uri="{BB962C8B-B14F-4D97-AF65-F5344CB8AC3E}">
        <p14:creationId xmlns:p14="http://schemas.microsoft.com/office/powerpoint/2010/main" val="54423118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0" y="52050"/>
            <a:ext cx="2905124" cy="789900"/>
            <a:chOff x="0" y="95240"/>
            <a:chExt cx="2905124" cy="789900"/>
          </a:xfrm>
        </p:grpSpPr>
        <p:sp>
          <p:nvSpPr>
            <p:cNvPr id="12" name="五边形 11"/>
            <p:cNvSpPr/>
            <p:nvPr/>
          </p:nvSpPr>
          <p:spPr>
            <a:xfrm>
              <a:off x="209547" y="332690"/>
              <a:ext cx="2695577" cy="552450"/>
            </a:xfrm>
            <a:prstGeom prst="homePlat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3" name="直角三角形 12"/>
            <p:cNvSpPr/>
            <p:nvPr/>
          </p:nvSpPr>
          <p:spPr>
            <a:xfrm rot="10800000" flipH="1">
              <a:off x="209549" y="628640"/>
              <a:ext cx="485776" cy="256500"/>
            </a:xfrm>
            <a:prstGeom prst="rtTriangle">
              <a:avLst/>
            </a:prstGeom>
            <a:ln/>
            <a:effectLst/>
          </p:spPr>
          <p:style>
            <a:lnRef idx="0">
              <a:schemeClr val="accent6"/>
            </a:lnRef>
            <a:fillRef idx="3">
              <a:schemeClr val="accent6"/>
            </a:fillRef>
            <a:effectRef idx="3">
              <a:schemeClr val="accent6"/>
            </a:effectRef>
            <a:fontRef idx="minor">
              <a:schemeClr val="lt1"/>
            </a:fontRef>
          </p:style>
          <p:txBody>
            <a:bodyPr rtlCol="0" anchor="ctr"/>
            <a:lstStyle/>
            <a:p>
              <a:pPr algn="ctr"/>
              <a:endParaRPr lang="zh-CN" altLang="en-US"/>
            </a:p>
          </p:txBody>
        </p:sp>
        <p:sp>
          <p:nvSpPr>
            <p:cNvPr id="11" name="矩形 10"/>
            <p:cNvSpPr/>
            <p:nvPr/>
          </p:nvSpPr>
          <p:spPr>
            <a:xfrm>
              <a:off x="0" y="95240"/>
              <a:ext cx="695325" cy="5334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altLang="zh-CN" sz="2800" dirty="0">
                  <a:solidFill>
                    <a:schemeClr val="tx1"/>
                  </a:solidFill>
                  <a:latin typeface="方正大黑简体" panose="03000509000000000000" pitchFamily="65" charset="-122"/>
                  <a:ea typeface="方正大黑简体" panose="03000509000000000000" pitchFamily="65" charset="-122"/>
                </a:rPr>
                <a:t>2.6</a:t>
              </a:r>
              <a:endParaRPr lang="zh-CN" altLang="en-US" sz="2800" dirty="0">
                <a:solidFill>
                  <a:schemeClr val="tx1"/>
                </a:solidFill>
                <a:latin typeface="方正大黑简体" panose="03000509000000000000" pitchFamily="65" charset="-122"/>
                <a:ea typeface="方正大黑简体" panose="03000509000000000000" pitchFamily="65" charset="-122"/>
              </a:endParaRPr>
            </a:p>
          </p:txBody>
        </p:sp>
        <p:sp>
          <p:nvSpPr>
            <p:cNvPr id="14" name="矩形 13"/>
            <p:cNvSpPr/>
            <p:nvPr/>
          </p:nvSpPr>
          <p:spPr>
            <a:xfrm>
              <a:off x="831887" y="347305"/>
              <a:ext cx="1620957" cy="523220"/>
            </a:xfrm>
            <a:prstGeom prst="rect">
              <a:avLst/>
            </a:prstGeom>
          </p:spPr>
          <p:txBody>
            <a:bodyPr wrap="none">
              <a:spAutoFit/>
            </a:bodyPr>
            <a:lstStyle/>
            <a:p>
              <a:r>
                <a:rPr lang="zh-CN" altLang="en-US" sz="2800" dirty="0">
                  <a:solidFill>
                    <a:schemeClr val="bg1"/>
                  </a:solidFill>
                  <a:latin typeface="方正大黑简体" panose="03000509000000000000" pitchFamily="65" charset="-122"/>
                  <a:ea typeface="方正大黑简体" panose="03000509000000000000" pitchFamily="65" charset="-122"/>
                </a:rPr>
                <a:t>组织领导</a:t>
              </a:r>
            </a:p>
          </p:txBody>
        </p:sp>
      </p:grpSp>
      <p:sp>
        <p:nvSpPr>
          <p:cNvPr id="8" name="矩形 7"/>
          <p:cNvSpPr/>
          <p:nvPr/>
        </p:nvSpPr>
        <p:spPr>
          <a:xfrm>
            <a:off x="309562" y="1477986"/>
            <a:ext cx="8524876" cy="3714928"/>
          </a:xfrm>
          <a:prstGeom prst="rect">
            <a:avLst/>
          </a:prstGeom>
        </p:spPr>
        <p:txBody>
          <a:bodyPr wrap="square">
            <a:spAutoFit/>
          </a:bodyPr>
          <a:lstStyle/>
          <a:p>
            <a:pPr marL="342900" indent="-342900">
              <a:lnSpc>
                <a:spcPct val="114000"/>
              </a:lnSpc>
              <a:spcBef>
                <a:spcPts val="600"/>
              </a:spcBef>
              <a:spcAft>
                <a:spcPts val="600"/>
              </a:spcAft>
              <a:buClr>
                <a:srgbClr val="FF0000"/>
              </a:buClr>
              <a:buFont typeface="Wingdings" panose="05000000000000000000" pitchFamily="2" charset="2"/>
              <a:buChar char="p"/>
            </a:pPr>
            <a:r>
              <a:rPr lang="zh-CN" altLang="en-US" sz="2400" dirty="0"/>
              <a:t>要充分利用校报校刊、校园网、电台开设专栏、专版，利用微信微博等，开发制作形象直观、丰富多样的学习资源，及时推送学习内容，引导党员利用网络自主学习、互动交流，扩大学习教育覆盖面。</a:t>
            </a:r>
            <a:endParaRPr lang="en-US" altLang="zh-CN" sz="2400" dirty="0"/>
          </a:p>
          <a:p>
            <a:pPr marL="342900" indent="-342900">
              <a:lnSpc>
                <a:spcPct val="114000"/>
              </a:lnSpc>
              <a:spcBef>
                <a:spcPts val="600"/>
              </a:spcBef>
              <a:spcAft>
                <a:spcPts val="600"/>
              </a:spcAft>
              <a:buClr>
                <a:srgbClr val="FF0000"/>
              </a:buClr>
              <a:buFont typeface="Wingdings" panose="05000000000000000000" pitchFamily="2" charset="2"/>
              <a:buChar char="p"/>
            </a:pPr>
            <a:r>
              <a:rPr lang="zh-CN" altLang="en-US" sz="2400" dirty="0"/>
              <a:t>注重及时宣传推广“两学一做”学习教育的做法和成效，营造良好氛围。</a:t>
            </a:r>
            <a:endParaRPr lang="en-US" altLang="zh-CN" sz="2400" dirty="0"/>
          </a:p>
          <a:p>
            <a:pPr marL="342900" indent="-342900">
              <a:lnSpc>
                <a:spcPct val="114000"/>
              </a:lnSpc>
              <a:spcBef>
                <a:spcPts val="600"/>
              </a:spcBef>
              <a:spcAft>
                <a:spcPts val="600"/>
              </a:spcAft>
              <a:buClr>
                <a:srgbClr val="FF0000"/>
              </a:buClr>
              <a:buFont typeface="Wingdings" panose="05000000000000000000" pitchFamily="2" charset="2"/>
              <a:buChar char="p"/>
            </a:pPr>
            <a:r>
              <a:rPr lang="zh-CN" altLang="en-US" sz="2400" dirty="0"/>
              <a:t>各二级单位党组织开展“两学一做”学习教育情况及时报学校“两学一做”学习教育领导小组。</a:t>
            </a:r>
            <a:endParaRPr lang="zh-CN" altLang="en-US" sz="2000" dirty="0">
              <a:latin typeface="楷体" panose="02010609060101010101" pitchFamily="49" charset="-122"/>
              <a:ea typeface="楷体" panose="02010609060101010101" pitchFamily="49" charset="-122"/>
            </a:endParaRPr>
          </a:p>
        </p:txBody>
      </p:sp>
      <p:sp>
        <p:nvSpPr>
          <p:cNvPr id="10" name="矩形 9"/>
          <p:cNvSpPr/>
          <p:nvPr/>
        </p:nvSpPr>
        <p:spPr>
          <a:xfrm>
            <a:off x="3041686" y="323840"/>
            <a:ext cx="2618024" cy="523220"/>
          </a:xfrm>
          <a:prstGeom prst="rect">
            <a:avLst/>
          </a:prstGeom>
        </p:spPr>
        <p:txBody>
          <a:bodyPr wrap="none">
            <a:spAutoFit/>
          </a:bodyPr>
          <a:lstStyle/>
          <a:p>
            <a:r>
              <a:rPr lang="en-US" altLang="zh-CN" sz="2800" b="1" dirty="0">
                <a:latin typeface="方正北魏楷书简体" panose="03000509000000000000" pitchFamily="65" charset="-122"/>
                <a:ea typeface="方正北魏楷书简体" panose="03000509000000000000" pitchFamily="65" charset="-122"/>
              </a:rPr>
              <a:t>3.</a:t>
            </a:r>
            <a:r>
              <a:rPr lang="zh-CN" altLang="en-US" sz="2800" b="1" dirty="0">
                <a:latin typeface="方正北魏楷书简体" panose="03000509000000000000" pitchFamily="65" charset="-122"/>
                <a:ea typeface="方正北魏楷书简体" panose="03000509000000000000" pitchFamily="65" charset="-122"/>
              </a:rPr>
              <a:t>加强宣传引导</a:t>
            </a:r>
          </a:p>
        </p:txBody>
      </p:sp>
    </p:spTree>
    <p:extLst>
      <p:ext uri="{BB962C8B-B14F-4D97-AF65-F5344CB8AC3E}">
        <p14:creationId xmlns:p14="http://schemas.microsoft.com/office/powerpoint/2010/main" val="5716307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781300" y="2016385"/>
            <a:ext cx="6066692" cy="3982052"/>
          </a:xfrm>
          <a:prstGeom prst="rect">
            <a:avLst/>
          </a:prstGeom>
        </p:spPr>
        <p:txBody>
          <a:bodyPr wrap="square">
            <a:spAutoFit/>
          </a:bodyPr>
          <a:lstStyle/>
          <a:p>
            <a:pPr marL="342900" indent="-342900">
              <a:lnSpc>
                <a:spcPct val="114000"/>
              </a:lnSpc>
              <a:spcBef>
                <a:spcPts val="600"/>
              </a:spcBef>
              <a:spcAft>
                <a:spcPts val="600"/>
              </a:spcAft>
              <a:buClr>
                <a:srgbClr val="FF0000"/>
              </a:buClr>
              <a:buFont typeface="Wingdings" panose="05000000000000000000" pitchFamily="2" charset="2"/>
              <a:buChar char="p"/>
            </a:pPr>
            <a:r>
              <a:rPr lang="en-US" altLang="zh-CN" sz="2400" dirty="0"/>
              <a:t>4-5</a:t>
            </a:r>
            <a:r>
              <a:rPr lang="zh-CN" altLang="en-US" sz="2400" dirty="0"/>
              <a:t>月份，围绕“坚定理想信念，明确政治方向”主题，紧密结合现实，联系个人思想工作生活实际开展学习研讨。</a:t>
            </a:r>
            <a:endParaRPr lang="en-US" altLang="zh-CN" sz="2400" dirty="0"/>
          </a:p>
          <a:p>
            <a:pPr marL="342900" indent="-342900">
              <a:lnSpc>
                <a:spcPct val="114000"/>
              </a:lnSpc>
              <a:spcBef>
                <a:spcPts val="600"/>
              </a:spcBef>
              <a:spcAft>
                <a:spcPts val="600"/>
              </a:spcAft>
              <a:buClr>
                <a:srgbClr val="FF0000"/>
              </a:buClr>
              <a:buFont typeface="Wingdings" panose="05000000000000000000" pitchFamily="2" charset="2"/>
              <a:buChar char="p"/>
            </a:pPr>
            <a:r>
              <a:rPr lang="zh-CN" altLang="en-US" sz="2400" dirty="0"/>
              <a:t>考察自己在新任务新考验面前，能否坚守共产党人信仰信念宗旨，能否正确处理公与私、义与利、个人与组织、个人与群众的关系，忠于党、忠于国家、忠于人民，做到科学发展向上攀登、联系群众向下扎根，坚守共产党人精神家园。</a:t>
            </a:r>
          </a:p>
        </p:txBody>
      </p:sp>
      <p:pic>
        <p:nvPicPr>
          <p:cNvPr id="3" name="图片 2"/>
          <p:cNvPicPr>
            <a:picLocks noChangeAspect="1"/>
          </p:cNvPicPr>
          <p:nvPr/>
        </p:nvPicPr>
        <p:blipFill>
          <a:blip r:embed="rId2"/>
          <a:stretch>
            <a:fillRect/>
          </a:stretch>
        </p:blipFill>
        <p:spPr>
          <a:xfrm>
            <a:off x="223838" y="2376023"/>
            <a:ext cx="2308146" cy="3262777"/>
          </a:xfrm>
          <a:prstGeom prst="rect">
            <a:avLst/>
          </a:prstGeom>
          <a:ln>
            <a:noFill/>
          </a:ln>
          <a:effectLst>
            <a:outerShdw blurRad="190500" algn="tl" rotWithShape="0">
              <a:srgbClr val="000000">
                <a:alpha val="70000"/>
              </a:srgbClr>
            </a:outerShdw>
          </a:effectLst>
        </p:spPr>
      </p:pic>
      <p:sp>
        <p:nvSpPr>
          <p:cNvPr id="4" name="文本框 1"/>
          <p:cNvSpPr txBox="1"/>
          <p:nvPr/>
        </p:nvSpPr>
        <p:spPr>
          <a:xfrm>
            <a:off x="0" y="285750"/>
            <a:ext cx="9144000" cy="523220"/>
          </a:xfrm>
          <a:prstGeom prst="rect">
            <a:avLst/>
          </a:prstGeom>
          <a:noFill/>
        </p:spPr>
        <p:txBody>
          <a:bodyPr wrap="square" rtlCol="0">
            <a:spAutoFit/>
          </a:bodyPr>
          <a:lstStyle/>
          <a:p>
            <a:pPr algn="ctr"/>
            <a:r>
              <a:rPr lang="zh-CN" altLang="en-US" sz="2800" dirty="0">
                <a:solidFill>
                  <a:schemeClr val="bg1"/>
                </a:solidFill>
                <a:latin typeface="方正粗宋简体" panose="03000509000000000000" pitchFamily="65" charset="-122"/>
                <a:ea typeface="方正粗宋简体" panose="03000509000000000000" pitchFamily="65" charset="-122"/>
              </a:rPr>
              <a:t>三、专题学习研讨：坚定理想信念，明确政治方向</a:t>
            </a:r>
            <a:endParaRPr lang="zh-CN" altLang="zh-CN" sz="2800" dirty="0">
              <a:solidFill>
                <a:schemeClr val="bg1"/>
              </a:solidFill>
              <a:latin typeface="方正粗宋简体" panose="03000509000000000000" pitchFamily="65" charset="-122"/>
              <a:ea typeface="方正粗宋简体" panose="03000509000000000000" pitchFamily="65" charset="-122"/>
            </a:endParaRPr>
          </a:p>
        </p:txBody>
      </p:sp>
    </p:spTree>
    <p:extLst>
      <p:ext uri="{BB962C8B-B14F-4D97-AF65-F5344CB8AC3E}">
        <p14:creationId xmlns:p14="http://schemas.microsoft.com/office/powerpoint/2010/main" val="77046919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2" cstate="print">
            <a:extLst>
              <a:ext uri="{28A0092B-C50C-407E-A947-70E740481C1C}">
                <a14:useLocalDpi xmlns:a14="http://schemas.microsoft.com/office/drawing/2010/main" val="0"/>
              </a:ext>
            </a:extLst>
          </a:blip>
          <a:srcRect l="3400"/>
          <a:stretch/>
        </p:blipFill>
        <p:spPr>
          <a:xfrm>
            <a:off x="-9525" y="285750"/>
            <a:ext cx="3248025" cy="837259"/>
          </a:xfrm>
          <a:prstGeom prst="rect">
            <a:avLst/>
          </a:prstGeom>
        </p:spPr>
      </p:pic>
      <p:sp>
        <p:nvSpPr>
          <p:cNvPr id="4" name="文本框 3"/>
          <p:cNvSpPr txBox="1"/>
          <p:nvPr/>
        </p:nvSpPr>
        <p:spPr>
          <a:xfrm>
            <a:off x="390525" y="442769"/>
            <a:ext cx="2847975" cy="523220"/>
          </a:xfrm>
          <a:prstGeom prst="rect">
            <a:avLst/>
          </a:prstGeom>
          <a:noFill/>
        </p:spPr>
        <p:txBody>
          <a:bodyPr wrap="square" rtlCol="0">
            <a:spAutoFit/>
          </a:bodyPr>
          <a:lstStyle/>
          <a:p>
            <a:r>
              <a:rPr lang="zh-CN" altLang="en-US" sz="2800" dirty="0">
                <a:solidFill>
                  <a:schemeClr val="bg1"/>
                </a:solidFill>
                <a:latin typeface="方正大黑简体" panose="03000509000000000000" pitchFamily="65" charset="-122"/>
                <a:ea typeface="方正大黑简体" panose="03000509000000000000" pitchFamily="65" charset="-122"/>
              </a:rPr>
              <a:t>学习研讨内容</a:t>
            </a:r>
          </a:p>
        </p:txBody>
      </p:sp>
      <p:graphicFrame>
        <p:nvGraphicFramePr>
          <p:cNvPr id="2" name="表格 1"/>
          <p:cNvGraphicFramePr>
            <a:graphicFrameLocks noGrp="1"/>
          </p:cNvGraphicFramePr>
          <p:nvPr>
            <p:extLst>
              <p:ext uri="{D42A27DB-BD31-4B8C-83A1-F6EECF244321}">
                <p14:modId xmlns:p14="http://schemas.microsoft.com/office/powerpoint/2010/main" val="2959556106"/>
              </p:ext>
            </p:extLst>
          </p:nvPr>
        </p:nvGraphicFramePr>
        <p:xfrm>
          <a:off x="285749" y="1692275"/>
          <a:ext cx="3895726" cy="3840480"/>
        </p:xfrm>
        <a:graphic>
          <a:graphicData uri="http://schemas.openxmlformats.org/drawingml/2006/table">
            <a:tbl>
              <a:tblPr firstRow="1" bandRow="1">
                <a:tableStyleId>{5C22544A-7EE6-4342-B048-85BDC9FD1C3A}</a:tableStyleId>
              </a:tblPr>
              <a:tblGrid>
                <a:gridCol w="3895726">
                  <a:extLst>
                    <a:ext uri="{9D8B030D-6E8A-4147-A177-3AD203B41FA5}">
                      <a16:colId xmlns:a16="http://schemas.microsoft.com/office/drawing/2014/main" val="20000"/>
                    </a:ext>
                  </a:extLst>
                </a:gridCol>
              </a:tblGrid>
              <a:tr h="370840">
                <a:tc>
                  <a:txBody>
                    <a:bodyPr/>
                    <a:lstStyle/>
                    <a:p>
                      <a:pPr algn="ctr"/>
                      <a:r>
                        <a:rPr lang="zh-CN" altLang="zh-CN" sz="2400" b="1" kern="1200" dirty="0">
                          <a:solidFill>
                            <a:schemeClr val="lt1"/>
                          </a:solidFill>
                          <a:effectLst/>
                          <a:latin typeface="+mn-lt"/>
                          <a:ea typeface="+mn-ea"/>
                          <a:cs typeface="+mn-cs"/>
                        </a:rPr>
                        <a:t>一是</a:t>
                      </a:r>
                      <a:endParaRPr lang="zh-CN" altLang="en-US" sz="2400" dirty="0"/>
                    </a:p>
                  </a:txBody>
                  <a:tcPr/>
                </a:tc>
                <a:extLst>
                  <a:ext uri="{0D108BD9-81ED-4DB2-BD59-A6C34878D82A}">
                    <a16:rowId xmlns:a16="http://schemas.microsoft.com/office/drawing/2014/main" val="10000"/>
                  </a:ext>
                </a:extLst>
              </a:tr>
              <a:tr h="370840">
                <a:tc>
                  <a:txBody>
                    <a:bodyPr/>
                    <a:lstStyle/>
                    <a:p>
                      <a:r>
                        <a:rPr lang="zh-CN" altLang="zh-CN" sz="2400" kern="1200" dirty="0">
                          <a:solidFill>
                            <a:schemeClr val="dk1"/>
                          </a:solidFill>
                          <a:effectLst/>
                          <a:latin typeface="+mn-lt"/>
                          <a:ea typeface="+mn-ea"/>
                          <a:cs typeface="+mn-cs"/>
                        </a:rPr>
                        <a:t>重点研读习近平总书记系列重要讲话精神、《中国共产党章程》、《中国共产党廉洁自律准则》、《中国共产党纪律处分条例》以及《党政机关厉行节约反对浪费条例》等读原著、学原文、悟原理，掌握中央对党员的基本要求。</a:t>
                      </a:r>
                      <a:endParaRPr lang="zh-CN" altLang="en-US" sz="2400" dirty="0"/>
                    </a:p>
                  </a:txBody>
                  <a:tcPr/>
                </a:tc>
                <a:extLst>
                  <a:ext uri="{0D108BD9-81ED-4DB2-BD59-A6C34878D82A}">
                    <a16:rowId xmlns:a16="http://schemas.microsoft.com/office/drawing/2014/main" val="10001"/>
                  </a:ext>
                </a:extLst>
              </a:tr>
            </a:tbl>
          </a:graphicData>
        </a:graphic>
      </p:graphicFrame>
      <p:graphicFrame>
        <p:nvGraphicFramePr>
          <p:cNvPr id="7" name="表格 6"/>
          <p:cNvGraphicFramePr>
            <a:graphicFrameLocks noGrp="1"/>
          </p:cNvGraphicFramePr>
          <p:nvPr>
            <p:extLst>
              <p:ext uri="{D42A27DB-BD31-4B8C-83A1-F6EECF244321}">
                <p14:modId xmlns:p14="http://schemas.microsoft.com/office/powerpoint/2010/main" val="399966787"/>
              </p:ext>
            </p:extLst>
          </p:nvPr>
        </p:nvGraphicFramePr>
        <p:xfrm>
          <a:off x="4981574" y="1692275"/>
          <a:ext cx="3895726" cy="3840480"/>
        </p:xfrm>
        <a:graphic>
          <a:graphicData uri="http://schemas.openxmlformats.org/drawingml/2006/table">
            <a:tbl>
              <a:tblPr firstRow="1" bandRow="1">
                <a:tableStyleId>{5C22544A-7EE6-4342-B048-85BDC9FD1C3A}</a:tableStyleId>
              </a:tblPr>
              <a:tblGrid>
                <a:gridCol w="3895726">
                  <a:extLst>
                    <a:ext uri="{9D8B030D-6E8A-4147-A177-3AD203B41FA5}">
                      <a16:colId xmlns:a16="http://schemas.microsoft.com/office/drawing/2014/main" val="20000"/>
                    </a:ext>
                  </a:extLst>
                </a:gridCol>
              </a:tblGrid>
              <a:tr h="370840">
                <a:tc>
                  <a:txBody>
                    <a:bodyPr/>
                    <a:lstStyle/>
                    <a:p>
                      <a:pPr algn="ctr"/>
                      <a:r>
                        <a:rPr lang="zh-CN" altLang="en-US" sz="2400" b="1" kern="1200">
                          <a:solidFill>
                            <a:schemeClr val="lt1"/>
                          </a:solidFill>
                          <a:effectLst/>
                          <a:latin typeface="+mn-lt"/>
                          <a:ea typeface="+mn-ea"/>
                          <a:cs typeface="+mn-cs"/>
                        </a:rPr>
                        <a:t>二</a:t>
                      </a:r>
                      <a:r>
                        <a:rPr lang="zh-CN" altLang="zh-CN" sz="2400" b="1" kern="1200">
                          <a:solidFill>
                            <a:schemeClr val="lt1"/>
                          </a:solidFill>
                          <a:effectLst/>
                          <a:latin typeface="+mn-lt"/>
                          <a:ea typeface="+mn-ea"/>
                          <a:cs typeface="+mn-cs"/>
                        </a:rPr>
                        <a:t>是</a:t>
                      </a:r>
                      <a:endParaRPr lang="zh-CN" altLang="en-US" sz="2400" dirty="0"/>
                    </a:p>
                  </a:txBody>
                  <a:tcPr/>
                </a:tc>
                <a:extLst>
                  <a:ext uri="{0D108BD9-81ED-4DB2-BD59-A6C34878D82A}">
                    <a16:rowId xmlns:a16="http://schemas.microsoft.com/office/drawing/2014/main" val="10000"/>
                  </a:ext>
                </a:extLst>
              </a:tr>
              <a:tr h="370840">
                <a:tc>
                  <a:txBody>
                    <a:bodyPr/>
                    <a:lstStyle/>
                    <a:p>
                      <a:r>
                        <a:rPr lang="zh-CN" altLang="en-US" sz="2400" kern="1200" dirty="0">
                          <a:solidFill>
                            <a:schemeClr val="dk1"/>
                          </a:solidFill>
                          <a:effectLst/>
                          <a:latin typeface="+mn-lt"/>
                          <a:ea typeface="+mn-ea"/>
                          <a:cs typeface="+mn-cs"/>
                        </a:rPr>
                        <a:t>中层以上党员领导干部基于国家教育行政学院“高等教育管理干部培训”网络平台，完成“习近平总书记对中国特色社会主义的丰富与发展”、“</a:t>
                      </a:r>
                      <a:r>
                        <a:rPr lang="en-US" altLang="zh-CN" sz="2400" kern="1200" dirty="0">
                          <a:solidFill>
                            <a:schemeClr val="dk1"/>
                          </a:solidFill>
                          <a:effectLst/>
                          <a:latin typeface="+mn-lt"/>
                          <a:ea typeface="+mn-ea"/>
                          <a:cs typeface="+mn-cs"/>
                        </a:rPr>
                        <a:t>《</a:t>
                      </a:r>
                      <a:r>
                        <a:rPr lang="zh-CN" altLang="en-US" sz="2400" kern="1200" dirty="0">
                          <a:solidFill>
                            <a:schemeClr val="dk1"/>
                          </a:solidFill>
                          <a:effectLst/>
                          <a:latin typeface="+mn-lt"/>
                          <a:ea typeface="+mn-ea"/>
                          <a:cs typeface="+mn-cs"/>
                        </a:rPr>
                        <a:t>中国共产党章程</a:t>
                      </a:r>
                      <a:r>
                        <a:rPr lang="en-US" altLang="zh-CN" sz="2400" kern="1200" dirty="0">
                          <a:solidFill>
                            <a:schemeClr val="dk1"/>
                          </a:solidFill>
                          <a:effectLst/>
                          <a:latin typeface="+mn-lt"/>
                          <a:ea typeface="+mn-ea"/>
                          <a:cs typeface="+mn-cs"/>
                        </a:rPr>
                        <a:t>》</a:t>
                      </a:r>
                      <a:r>
                        <a:rPr lang="zh-CN" altLang="en-US" sz="2400" kern="1200" dirty="0">
                          <a:solidFill>
                            <a:schemeClr val="dk1"/>
                          </a:solidFill>
                          <a:effectLst/>
                          <a:latin typeface="+mn-lt"/>
                          <a:ea typeface="+mn-ea"/>
                          <a:cs typeface="+mn-cs"/>
                        </a:rPr>
                        <a:t>系列微课”、“</a:t>
                      </a:r>
                      <a:r>
                        <a:rPr lang="en-US" altLang="zh-CN" sz="2400" kern="1200" dirty="0">
                          <a:solidFill>
                            <a:schemeClr val="dk1"/>
                          </a:solidFill>
                          <a:effectLst/>
                          <a:latin typeface="+mn-lt"/>
                          <a:ea typeface="+mn-ea"/>
                          <a:cs typeface="+mn-cs"/>
                        </a:rPr>
                        <a:t>《</a:t>
                      </a:r>
                      <a:r>
                        <a:rPr lang="zh-CN" altLang="en-US" sz="2400" kern="1200" dirty="0">
                          <a:solidFill>
                            <a:schemeClr val="dk1"/>
                          </a:solidFill>
                          <a:effectLst/>
                          <a:latin typeface="+mn-lt"/>
                          <a:ea typeface="+mn-ea"/>
                          <a:cs typeface="+mn-cs"/>
                        </a:rPr>
                        <a:t>中国共产党党组工作条例</a:t>
                      </a:r>
                      <a:r>
                        <a:rPr lang="en-US" altLang="zh-CN" sz="2400" kern="1200" dirty="0">
                          <a:solidFill>
                            <a:schemeClr val="dk1"/>
                          </a:solidFill>
                          <a:effectLst/>
                          <a:latin typeface="+mn-lt"/>
                          <a:ea typeface="+mn-ea"/>
                          <a:cs typeface="+mn-cs"/>
                        </a:rPr>
                        <a:t>》</a:t>
                      </a:r>
                      <a:r>
                        <a:rPr lang="zh-CN" altLang="en-US" sz="2400" kern="1200" dirty="0">
                          <a:solidFill>
                            <a:schemeClr val="dk1"/>
                          </a:solidFill>
                          <a:effectLst/>
                          <a:latin typeface="+mn-lt"/>
                          <a:ea typeface="+mn-ea"/>
                          <a:cs typeface="+mn-cs"/>
                        </a:rPr>
                        <a:t>解读”等</a:t>
                      </a:r>
                      <a:r>
                        <a:rPr lang="en-US" altLang="zh-CN" sz="2400" kern="1200" dirty="0">
                          <a:solidFill>
                            <a:schemeClr val="dk1"/>
                          </a:solidFill>
                          <a:effectLst/>
                          <a:latin typeface="+mn-lt"/>
                          <a:ea typeface="+mn-ea"/>
                          <a:cs typeface="+mn-cs"/>
                        </a:rPr>
                        <a:t>2-3</a:t>
                      </a:r>
                      <a:r>
                        <a:rPr lang="zh-CN" altLang="en-US" sz="2400" kern="1200" dirty="0">
                          <a:solidFill>
                            <a:schemeClr val="dk1"/>
                          </a:solidFill>
                          <a:effectLst/>
                          <a:latin typeface="+mn-lt"/>
                          <a:ea typeface="+mn-ea"/>
                          <a:cs typeface="+mn-cs"/>
                        </a:rPr>
                        <a:t>课的专题学习。</a:t>
                      </a:r>
                      <a:endParaRPr lang="zh-CN" altLang="en-US" sz="2400"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5357494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2" cstate="print">
            <a:extLst>
              <a:ext uri="{28A0092B-C50C-407E-A947-70E740481C1C}">
                <a14:useLocalDpi xmlns:a14="http://schemas.microsoft.com/office/drawing/2010/main" val="0"/>
              </a:ext>
            </a:extLst>
          </a:blip>
          <a:srcRect l="3400"/>
          <a:stretch/>
        </p:blipFill>
        <p:spPr>
          <a:xfrm>
            <a:off x="-9525" y="285750"/>
            <a:ext cx="3248025" cy="837259"/>
          </a:xfrm>
          <a:prstGeom prst="rect">
            <a:avLst/>
          </a:prstGeom>
        </p:spPr>
      </p:pic>
      <p:sp>
        <p:nvSpPr>
          <p:cNvPr id="4" name="文本框 3"/>
          <p:cNvSpPr txBox="1"/>
          <p:nvPr/>
        </p:nvSpPr>
        <p:spPr>
          <a:xfrm>
            <a:off x="390525" y="442769"/>
            <a:ext cx="2847975" cy="523220"/>
          </a:xfrm>
          <a:prstGeom prst="rect">
            <a:avLst/>
          </a:prstGeom>
          <a:noFill/>
        </p:spPr>
        <p:txBody>
          <a:bodyPr wrap="square" rtlCol="0">
            <a:spAutoFit/>
          </a:bodyPr>
          <a:lstStyle/>
          <a:p>
            <a:r>
              <a:rPr lang="zh-CN" altLang="en-US" sz="2800" dirty="0">
                <a:solidFill>
                  <a:schemeClr val="bg1"/>
                </a:solidFill>
                <a:latin typeface="方正大黑简体" panose="03000509000000000000" pitchFamily="65" charset="-122"/>
                <a:ea typeface="方正大黑简体" panose="03000509000000000000" pitchFamily="65" charset="-122"/>
              </a:rPr>
              <a:t>学习研讨内容</a:t>
            </a:r>
          </a:p>
        </p:txBody>
      </p:sp>
      <p:graphicFrame>
        <p:nvGraphicFramePr>
          <p:cNvPr id="2" name="表格 1"/>
          <p:cNvGraphicFramePr>
            <a:graphicFrameLocks noGrp="1"/>
          </p:cNvGraphicFramePr>
          <p:nvPr>
            <p:extLst>
              <p:ext uri="{D42A27DB-BD31-4B8C-83A1-F6EECF244321}">
                <p14:modId xmlns:p14="http://schemas.microsoft.com/office/powerpoint/2010/main" val="2404032070"/>
              </p:ext>
            </p:extLst>
          </p:nvPr>
        </p:nvGraphicFramePr>
        <p:xfrm>
          <a:off x="276224" y="1280028"/>
          <a:ext cx="3895726" cy="4683391"/>
        </p:xfrm>
        <a:graphic>
          <a:graphicData uri="http://schemas.openxmlformats.org/drawingml/2006/table">
            <a:tbl>
              <a:tblPr firstRow="1" bandRow="1">
                <a:tableStyleId>{5C22544A-7EE6-4342-B048-85BDC9FD1C3A}</a:tableStyleId>
              </a:tblPr>
              <a:tblGrid>
                <a:gridCol w="3895726">
                  <a:extLst>
                    <a:ext uri="{9D8B030D-6E8A-4147-A177-3AD203B41FA5}">
                      <a16:colId xmlns:a16="http://schemas.microsoft.com/office/drawing/2014/main" val="20000"/>
                    </a:ext>
                  </a:extLst>
                </a:gridCol>
              </a:tblGrid>
              <a:tr h="446906">
                <a:tc>
                  <a:txBody>
                    <a:bodyPr/>
                    <a:lstStyle/>
                    <a:p>
                      <a:pPr algn="ctr"/>
                      <a:r>
                        <a:rPr lang="zh-CN" altLang="en-US" sz="2400" b="1" kern="1200" dirty="0">
                          <a:solidFill>
                            <a:schemeClr val="lt1"/>
                          </a:solidFill>
                          <a:effectLst/>
                          <a:latin typeface="+mn-lt"/>
                          <a:ea typeface="+mn-ea"/>
                          <a:cs typeface="+mn-cs"/>
                        </a:rPr>
                        <a:t>三是</a:t>
                      </a:r>
                      <a:endParaRPr lang="zh-CN" altLang="en-US" sz="2400" dirty="0"/>
                    </a:p>
                  </a:txBody>
                  <a:tcPr/>
                </a:tc>
                <a:extLst>
                  <a:ext uri="{0D108BD9-81ED-4DB2-BD59-A6C34878D82A}">
                    <a16:rowId xmlns:a16="http://schemas.microsoft.com/office/drawing/2014/main" val="10000"/>
                  </a:ext>
                </a:extLst>
              </a:tr>
              <a:tr h="4226191">
                <a:tc>
                  <a:txBody>
                    <a:bodyPr/>
                    <a:lstStyle/>
                    <a:p>
                      <a:r>
                        <a:rPr lang="zh-CN" altLang="en-US" sz="2400" kern="1200" dirty="0">
                          <a:solidFill>
                            <a:schemeClr val="dk1"/>
                          </a:solidFill>
                          <a:effectLst/>
                          <a:latin typeface="+mn-lt"/>
                          <a:ea typeface="+mn-ea"/>
                          <a:cs typeface="+mn-cs"/>
                        </a:rPr>
                        <a:t>各二级单位党组织要把毛泽东同志</a:t>
                      </a:r>
                      <a:r>
                        <a:rPr lang="en-US" altLang="zh-CN" sz="2400" kern="1200" dirty="0">
                          <a:solidFill>
                            <a:schemeClr val="dk1"/>
                          </a:solidFill>
                          <a:effectLst/>
                          <a:latin typeface="+mn-lt"/>
                          <a:ea typeface="+mn-ea"/>
                          <a:cs typeface="+mn-cs"/>
                        </a:rPr>
                        <a:t>《</a:t>
                      </a:r>
                      <a:r>
                        <a:rPr lang="zh-CN" altLang="en-US" sz="2400" kern="1200" dirty="0">
                          <a:solidFill>
                            <a:schemeClr val="dk1"/>
                          </a:solidFill>
                          <a:effectLst/>
                          <a:latin typeface="+mn-lt"/>
                          <a:ea typeface="+mn-ea"/>
                          <a:cs typeface="+mn-cs"/>
                        </a:rPr>
                        <a:t>党委会的工作方法</a:t>
                      </a:r>
                      <a:r>
                        <a:rPr lang="en-US" altLang="zh-CN" sz="2400" kern="1200" dirty="0">
                          <a:solidFill>
                            <a:schemeClr val="dk1"/>
                          </a:solidFill>
                          <a:effectLst/>
                          <a:latin typeface="+mn-lt"/>
                          <a:ea typeface="+mn-ea"/>
                          <a:cs typeface="+mn-cs"/>
                        </a:rPr>
                        <a:t>》</a:t>
                      </a:r>
                      <a:r>
                        <a:rPr lang="zh-CN" altLang="en-US" sz="2400" kern="1200" dirty="0">
                          <a:solidFill>
                            <a:schemeClr val="dk1"/>
                          </a:solidFill>
                          <a:effectLst/>
                          <a:latin typeface="+mn-lt"/>
                          <a:ea typeface="+mn-ea"/>
                          <a:cs typeface="+mn-cs"/>
                        </a:rPr>
                        <a:t>作为领导干部的必读篇目，把学习贯彻习近平总书记重要批示精神、重温</a:t>
                      </a:r>
                      <a:r>
                        <a:rPr lang="en-US" altLang="zh-CN" sz="2400" kern="1200" dirty="0">
                          <a:solidFill>
                            <a:schemeClr val="dk1"/>
                          </a:solidFill>
                          <a:effectLst/>
                          <a:latin typeface="+mn-lt"/>
                          <a:ea typeface="+mn-ea"/>
                          <a:cs typeface="+mn-cs"/>
                        </a:rPr>
                        <a:t>《</a:t>
                      </a:r>
                      <a:r>
                        <a:rPr lang="zh-CN" altLang="en-US" sz="2400" kern="1200" dirty="0">
                          <a:solidFill>
                            <a:schemeClr val="dk1"/>
                          </a:solidFill>
                          <a:effectLst/>
                          <a:latin typeface="+mn-lt"/>
                          <a:ea typeface="+mn-ea"/>
                          <a:cs typeface="+mn-cs"/>
                        </a:rPr>
                        <a:t>党委会的工作方法</a:t>
                      </a:r>
                      <a:r>
                        <a:rPr lang="en-US" altLang="zh-CN" sz="2400" kern="1200" dirty="0">
                          <a:solidFill>
                            <a:schemeClr val="dk1"/>
                          </a:solidFill>
                          <a:effectLst/>
                          <a:latin typeface="+mn-lt"/>
                          <a:ea typeface="+mn-ea"/>
                          <a:cs typeface="+mn-cs"/>
                        </a:rPr>
                        <a:t>》</a:t>
                      </a:r>
                      <a:r>
                        <a:rPr lang="zh-CN" altLang="en-US" sz="2400" kern="1200" dirty="0">
                          <a:solidFill>
                            <a:schemeClr val="dk1"/>
                          </a:solidFill>
                          <a:effectLst/>
                          <a:latin typeface="+mn-lt"/>
                          <a:ea typeface="+mn-ea"/>
                          <a:cs typeface="+mn-cs"/>
                        </a:rPr>
                        <a:t>与学习贯彻</a:t>
                      </a:r>
                      <a:r>
                        <a:rPr lang="en-US" altLang="zh-CN" sz="2400" kern="1200" dirty="0">
                          <a:solidFill>
                            <a:schemeClr val="dk1"/>
                          </a:solidFill>
                          <a:effectLst/>
                          <a:latin typeface="+mn-lt"/>
                          <a:ea typeface="+mn-ea"/>
                          <a:cs typeface="+mn-cs"/>
                        </a:rPr>
                        <a:t>《</a:t>
                      </a:r>
                      <a:r>
                        <a:rPr lang="zh-CN" altLang="en-US" sz="2400" kern="1200" dirty="0">
                          <a:solidFill>
                            <a:schemeClr val="dk1"/>
                          </a:solidFill>
                          <a:effectLst/>
                          <a:latin typeface="+mn-lt"/>
                          <a:ea typeface="+mn-ea"/>
                          <a:cs typeface="+mn-cs"/>
                        </a:rPr>
                        <a:t>中国共产党地方委员会工作条例</a:t>
                      </a:r>
                      <a:r>
                        <a:rPr lang="en-US" altLang="zh-CN" sz="2400" kern="1200" dirty="0">
                          <a:solidFill>
                            <a:schemeClr val="dk1"/>
                          </a:solidFill>
                          <a:effectLst/>
                          <a:latin typeface="+mn-lt"/>
                          <a:ea typeface="+mn-ea"/>
                          <a:cs typeface="+mn-cs"/>
                        </a:rPr>
                        <a:t>》</a:t>
                      </a:r>
                      <a:r>
                        <a:rPr lang="zh-CN" altLang="en-US" sz="2400" kern="1200" dirty="0">
                          <a:solidFill>
                            <a:schemeClr val="dk1"/>
                          </a:solidFill>
                          <a:effectLst/>
                          <a:latin typeface="+mn-lt"/>
                          <a:ea typeface="+mn-ea"/>
                          <a:cs typeface="+mn-cs"/>
                        </a:rPr>
                        <a:t>、</a:t>
                      </a:r>
                      <a:r>
                        <a:rPr lang="en-US" altLang="zh-CN" sz="2400" kern="1200" dirty="0">
                          <a:solidFill>
                            <a:schemeClr val="dk1"/>
                          </a:solidFill>
                          <a:effectLst/>
                          <a:latin typeface="+mn-lt"/>
                          <a:ea typeface="+mn-ea"/>
                          <a:cs typeface="+mn-cs"/>
                        </a:rPr>
                        <a:t>《</a:t>
                      </a:r>
                      <a:r>
                        <a:rPr lang="zh-CN" altLang="en-US" sz="2400" kern="1200" dirty="0">
                          <a:solidFill>
                            <a:schemeClr val="dk1"/>
                          </a:solidFill>
                          <a:effectLst/>
                          <a:latin typeface="+mn-lt"/>
                          <a:ea typeface="+mn-ea"/>
                          <a:cs typeface="+mn-cs"/>
                        </a:rPr>
                        <a:t>中国共产党党组工作条例（试行）</a:t>
                      </a:r>
                      <a:r>
                        <a:rPr lang="en-US" altLang="zh-CN" sz="2400" kern="1200" dirty="0">
                          <a:solidFill>
                            <a:schemeClr val="dk1"/>
                          </a:solidFill>
                          <a:effectLst/>
                          <a:latin typeface="+mn-lt"/>
                          <a:ea typeface="+mn-ea"/>
                          <a:cs typeface="+mn-cs"/>
                        </a:rPr>
                        <a:t>》</a:t>
                      </a:r>
                      <a:r>
                        <a:rPr lang="zh-CN" altLang="en-US" sz="2400" kern="1200" dirty="0">
                          <a:solidFill>
                            <a:schemeClr val="dk1"/>
                          </a:solidFill>
                          <a:effectLst/>
                          <a:latin typeface="+mn-lt"/>
                          <a:ea typeface="+mn-ea"/>
                          <a:cs typeface="+mn-cs"/>
                        </a:rPr>
                        <a:t>结合起来，切实提高领导班子建设水平。</a:t>
                      </a:r>
                      <a:endParaRPr lang="zh-CN" altLang="en-US" sz="2400" dirty="0"/>
                    </a:p>
                  </a:txBody>
                  <a:tcPr anchor="ctr"/>
                </a:tc>
                <a:extLst>
                  <a:ext uri="{0D108BD9-81ED-4DB2-BD59-A6C34878D82A}">
                    <a16:rowId xmlns:a16="http://schemas.microsoft.com/office/drawing/2014/main" val="10001"/>
                  </a:ext>
                </a:extLst>
              </a:tr>
            </a:tbl>
          </a:graphicData>
        </a:graphic>
      </p:graphicFrame>
      <p:graphicFrame>
        <p:nvGraphicFramePr>
          <p:cNvPr id="7" name="表格 6"/>
          <p:cNvGraphicFramePr>
            <a:graphicFrameLocks noGrp="1"/>
          </p:cNvGraphicFramePr>
          <p:nvPr>
            <p:extLst>
              <p:ext uri="{D42A27DB-BD31-4B8C-83A1-F6EECF244321}">
                <p14:modId xmlns:p14="http://schemas.microsoft.com/office/powerpoint/2010/main" val="1179178583"/>
              </p:ext>
            </p:extLst>
          </p:nvPr>
        </p:nvGraphicFramePr>
        <p:xfrm>
          <a:off x="4943474" y="1280027"/>
          <a:ext cx="3895726" cy="4683391"/>
        </p:xfrm>
        <a:graphic>
          <a:graphicData uri="http://schemas.openxmlformats.org/drawingml/2006/table">
            <a:tbl>
              <a:tblPr firstRow="1" bandRow="1">
                <a:tableStyleId>{5C22544A-7EE6-4342-B048-85BDC9FD1C3A}</a:tableStyleId>
              </a:tblPr>
              <a:tblGrid>
                <a:gridCol w="3895726">
                  <a:extLst>
                    <a:ext uri="{9D8B030D-6E8A-4147-A177-3AD203B41FA5}">
                      <a16:colId xmlns:a16="http://schemas.microsoft.com/office/drawing/2014/main" val="20000"/>
                    </a:ext>
                  </a:extLst>
                </a:gridCol>
              </a:tblGrid>
              <a:tr h="509064">
                <a:tc>
                  <a:txBody>
                    <a:bodyPr/>
                    <a:lstStyle/>
                    <a:p>
                      <a:pPr algn="ctr"/>
                      <a:r>
                        <a:rPr lang="zh-CN" altLang="en-US" sz="2400" b="1" kern="1200" dirty="0">
                          <a:solidFill>
                            <a:schemeClr val="lt1"/>
                          </a:solidFill>
                          <a:effectLst/>
                          <a:latin typeface="+mn-lt"/>
                          <a:ea typeface="+mn-ea"/>
                          <a:cs typeface="+mn-cs"/>
                        </a:rPr>
                        <a:t>四</a:t>
                      </a:r>
                      <a:r>
                        <a:rPr lang="zh-CN" altLang="zh-CN" sz="2400" b="1" kern="1200" dirty="0">
                          <a:solidFill>
                            <a:schemeClr val="lt1"/>
                          </a:solidFill>
                          <a:effectLst/>
                          <a:latin typeface="+mn-lt"/>
                          <a:ea typeface="+mn-ea"/>
                          <a:cs typeface="+mn-cs"/>
                        </a:rPr>
                        <a:t>是</a:t>
                      </a:r>
                      <a:endParaRPr lang="zh-CN" altLang="en-US" sz="2400" dirty="0"/>
                    </a:p>
                  </a:txBody>
                  <a:tcPr/>
                </a:tc>
                <a:extLst>
                  <a:ext uri="{0D108BD9-81ED-4DB2-BD59-A6C34878D82A}">
                    <a16:rowId xmlns:a16="http://schemas.microsoft.com/office/drawing/2014/main" val="10000"/>
                  </a:ext>
                </a:extLst>
              </a:tr>
              <a:tr h="4174327">
                <a:tc>
                  <a:txBody>
                    <a:bodyPr/>
                    <a:lstStyle/>
                    <a:p>
                      <a:r>
                        <a:rPr lang="zh-CN" altLang="en-US" sz="2400" kern="1200" dirty="0">
                          <a:solidFill>
                            <a:schemeClr val="dk1"/>
                          </a:solidFill>
                          <a:effectLst/>
                          <a:latin typeface="+mn-lt"/>
                          <a:ea typeface="+mn-ea"/>
                          <a:cs typeface="+mn-cs"/>
                        </a:rPr>
                        <a:t>参学人员在党支部开展专题学习交流，共享学习成果。讨论要紧密联系思想、学习、工作、作风实际，做到有交流、有互动、有氛围，做到话由心生、言由己出，防止空泛化，防止“两张皮”，确保学习教育不走过场，达到相互促进、共同提高的目的。</a:t>
                      </a:r>
                      <a:endParaRPr lang="zh-CN" altLang="en-US" sz="2400" dirty="0"/>
                    </a:p>
                  </a:txBody>
                  <a:tcPr anchor="ct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59669778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stretch>
            <a:fillRect/>
          </a:stretch>
        </p:blipFill>
        <p:spPr>
          <a:xfrm>
            <a:off x="3180051" y="1746424"/>
            <a:ext cx="3603048" cy="1841152"/>
          </a:xfrm>
          <a:prstGeom prst="rect">
            <a:avLst/>
          </a:prstGeom>
        </p:spPr>
      </p:pic>
    </p:spTree>
    <p:extLst>
      <p:ext uri="{BB962C8B-B14F-4D97-AF65-F5344CB8AC3E}">
        <p14:creationId xmlns:p14="http://schemas.microsoft.com/office/powerpoint/2010/main" val="1179901389"/>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45567" y="1842083"/>
            <a:ext cx="6438900" cy="2862322"/>
          </a:xfrm>
          <a:prstGeom prst="rect">
            <a:avLst/>
          </a:prstGeom>
        </p:spPr>
        <p:txBody>
          <a:bodyPr wrap="square">
            <a:spAutoFit/>
          </a:bodyPr>
          <a:lstStyle/>
          <a:p>
            <a:pPr>
              <a:lnSpc>
                <a:spcPct val="150000"/>
              </a:lnSpc>
            </a:pPr>
            <a:r>
              <a:rPr lang="zh-CN" altLang="en-US" sz="2400" dirty="0">
                <a:solidFill>
                  <a:schemeClr val="dk1"/>
                </a:solidFill>
              </a:rPr>
              <a:t>党的领导是办好中国特色社会主义大学的根本保证，我们要建设“水利特色，世界一流”大学，关键在于坚持党的领导，全面推进从严治党，坚定正确的办学方向，切实为学校改革发展提供坚强保障。</a:t>
            </a:r>
            <a:endParaRPr lang="en-US" altLang="zh-CN" sz="2400" dirty="0">
              <a:solidFill>
                <a:schemeClr val="dk1"/>
              </a:solidFill>
            </a:endParaRPr>
          </a:p>
        </p:txBody>
      </p:sp>
      <p:pic>
        <p:nvPicPr>
          <p:cNvPr id="4" name="图片 3"/>
          <p:cNvPicPr>
            <a:picLocks noChangeAspect="1"/>
          </p:cNvPicPr>
          <p:nvPr/>
        </p:nvPicPr>
        <p:blipFill rotWithShape="1">
          <a:blip r:embed="rId2"/>
          <a:srcRect t="1503"/>
          <a:stretch/>
        </p:blipFill>
        <p:spPr>
          <a:xfrm>
            <a:off x="83342" y="238123"/>
            <a:ext cx="2562225" cy="936503"/>
          </a:xfrm>
          <a:prstGeom prst="rect">
            <a:avLst/>
          </a:prstGeom>
          <a:ln>
            <a:noFill/>
          </a:ln>
          <a:effectLst>
            <a:outerShdw blurRad="190500" algn="tl" rotWithShape="0">
              <a:srgbClr val="000000">
                <a:alpha val="70000"/>
              </a:srgbClr>
            </a:outerShdw>
          </a:effectLst>
        </p:spPr>
      </p:pic>
      <p:sp>
        <p:nvSpPr>
          <p:cNvPr id="5" name="文本框 4"/>
          <p:cNvSpPr txBox="1"/>
          <p:nvPr/>
        </p:nvSpPr>
        <p:spPr>
          <a:xfrm>
            <a:off x="376236" y="475543"/>
            <a:ext cx="614363" cy="461665"/>
          </a:xfrm>
          <a:prstGeom prst="rect">
            <a:avLst/>
          </a:prstGeom>
          <a:noFill/>
        </p:spPr>
        <p:txBody>
          <a:bodyPr wrap="square" rtlCol="0">
            <a:spAutoFit/>
          </a:bodyPr>
          <a:lstStyle/>
          <a:p>
            <a:r>
              <a:rPr lang="en-US" altLang="zh-CN" sz="2400" dirty="0">
                <a:solidFill>
                  <a:schemeClr val="bg1"/>
                </a:solidFill>
                <a:latin typeface="方正大黑简体" panose="03000509000000000000" pitchFamily="65" charset="-122"/>
                <a:ea typeface="方正大黑简体" panose="03000509000000000000" pitchFamily="65" charset="-122"/>
              </a:rPr>
              <a:t>1.1</a:t>
            </a:r>
            <a:endParaRPr lang="zh-CN" altLang="en-US" sz="2400" dirty="0">
              <a:solidFill>
                <a:schemeClr val="bg1"/>
              </a:solidFill>
              <a:latin typeface="方正大黑简体" panose="03000509000000000000" pitchFamily="65" charset="-122"/>
              <a:ea typeface="方正大黑简体" panose="03000509000000000000" pitchFamily="65" charset="-122"/>
            </a:endParaRPr>
          </a:p>
        </p:txBody>
      </p:sp>
      <p:sp>
        <p:nvSpPr>
          <p:cNvPr id="8" name="文本框 7"/>
          <p:cNvSpPr txBox="1"/>
          <p:nvPr/>
        </p:nvSpPr>
        <p:spPr>
          <a:xfrm>
            <a:off x="1345405" y="444765"/>
            <a:ext cx="957263" cy="523220"/>
          </a:xfrm>
          <a:prstGeom prst="rect">
            <a:avLst/>
          </a:prstGeom>
          <a:noFill/>
        </p:spPr>
        <p:txBody>
          <a:bodyPr wrap="square" rtlCol="0">
            <a:spAutoFit/>
          </a:bodyPr>
          <a:lstStyle/>
          <a:p>
            <a:r>
              <a:rPr lang="zh-CN" altLang="en-US" sz="2800" dirty="0">
                <a:solidFill>
                  <a:schemeClr val="bg1"/>
                </a:solidFill>
                <a:latin typeface="方正大黑简体" panose="03000509000000000000" pitchFamily="65" charset="-122"/>
                <a:ea typeface="方正大黑简体" panose="03000509000000000000" pitchFamily="65" charset="-122"/>
              </a:rPr>
              <a:t>背景</a:t>
            </a:r>
          </a:p>
        </p:txBody>
      </p:sp>
      <p:pic>
        <p:nvPicPr>
          <p:cNvPr id="9" name="图片 8"/>
          <p:cNvPicPr>
            <a:picLocks noChangeAspect="1"/>
          </p:cNvPicPr>
          <p:nvPr/>
        </p:nvPicPr>
        <p:blipFill>
          <a:blip r:embed="rId3"/>
          <a:stretch>
            <a:fillRect/>
          </a:stretch>
        </p:blipFill>
        <p:spPr>
          <a:xfrm>
            <a:off x="83342" y="2221593"/>
            <a:ext cx="2420322" cy="2103302"/>
          </a:xfrm>
          <a:prstGeom prst="rect">
            <a:avLst/>
          </a:prstGeom>
        </p:spPr>
      </p:pic>
    </p:spTree>
    <p:extLst>
      <p:ext uri="{BB962C8B-B14F-4D97-AF65-F5344CB8AC3E}">
        <p14:creationId xmlns:p14="http://schemas.microsoft.com/office/powerpoint/2010/main" val="29329622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423862" y="285750"/>
            <a:ext cx="8296275" cy="2126933"/>
            <a:chOff x="461962" y="723900"/>
            <a:chExt cx="8296275" cy="2126933"/>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962" y="723900"/>
              <a:ext cx="3955174" cy="2124075"/>
            </a:xfrm>
            <a:prstGeom prst="rect">
              <a:avLst/>
            </a:prstGeom>
            <a:ln>
              <a:noFill/>
            </a:ln>
            <a:effectLst>
              <a:outerShdw blurRad="190500" algn="tl" rotWithShape="0">
                <a:srgbClr val="000000">
                  <a:alpha val="70000"/>
                </a:srgbClr>
              </a:outerShdw>
            </a:effectLst>
          </p:spPr>
        </p:pic>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1087" y="723900"/>
              <a:ext cx="3867150" cy="2126933"/>
            </a:xfrm>
            <a:prstGeom prst="rect">
              <a:avLst/>
            </a:prstGeom>
            <a:ln>
              <a:noFill/>
            </a:ln>
            <a:effectLst>
              <a:outerShdw blurRad="190500" algn="tl" rotWithShape="0">
                <a:srgbClr val="000000">
                  <a:alpha val="70000"/>
                </a:srgbClr>
              </a:outerShdw>
            </a:effectLst>
          </p:spPr>
        </p:pic>
      </p:grpSp>
      <p:sp>
        <p:nvSpPr>
          <p:cNvPr id="4" name="矩形 3"/>
          <p:cNvSpPr/>
          <p:nvPr/>
        </p:nvSpPr>
        <p:spPr>
          <a:xfrm>
            <a:off x="400049" y="2660988"/>
            <a:ext cx="8372475" cy="3561039"/>
          </a:xfrm>
          <a:prstGeom prst="rect">
            <a:avLst/>
          </a:prstGeom>
        </p:spPr>
        <p:txBody>
          <a:bodyPr wrap="square">
            <a:spAutoFit/>
          </a:bodyPr>
          <a:lstStyle/>
          <a:p>
            <a:pPr marL="342900" indent="-342900">
              <a:lnSpc>
                <a:spcPct val="114000"/>
              </a:lnSpc>
              <a:spcBef>
                <a:spcPts val="600"/>
              </a:spcBef>
              <a:spcAft>
                <a:spcPts val="600"/>
              </a:spcAft>
              <a:buClr>
                <a:srgbClr val="FF0000"/>
              </a:buClr>
              <a:buFont typeface="Wingdings" panose="05000000000000000000" pitchFamily="2" charset="2"/>
              <a:buChar char="p"/>
            </a:pPr>
            <a:r>
              <a:rPr lang="zh-CN" altLang="en-US" sz="2400" dirty="0"/>
              <a:t>我们在</a:t>
            </a:r>
            <a:r>
              <a:rPr lang="en-US" altLang="zh-CN" sz="2400" dirty="0"/>
              <a:t>2016</a:t>
            </a:r>
            <a:r>
              <a:rPr lang="zh-CN" altLang="en-US" sz="2400" dirty="0"/>
              <a:t>年年度工作会上，明确了坚决贯彻落实全面从严治党战略部署，保证学校事业健康发展。学校先后传达了中纪委六次全会精神和中央对教育部党组专项巡视的反馈意见。</a:t>
            </a:r>
            <a:endParaRPr lang="en-US" altLang="zh-CN" sz="2400" dirty="0"/>
          </a:p>
          <a:p>
            <a:pPr marL="342900" indent="-342900">
              <a:lnSpc>
                <a:spcPct val="114000"/>
              </a:lnSpc>
              <a:spcBef>
                <a:spcPts val="600"/>
              </a:spcBef>
              <a:spcAft>
                <a:spcPts val="600"/>
              </a:spcAft>
              <a:buClr>
                <a:srgbClr val="FF0000"/>
              </a:buClr>
              <a:buFont typeface="Wingdings" panose="05000000000000000000" pitchFamily="2" charset="2"/>
              <a:buChar char="p"/>
            </a:pPr>
            <a:r>
              <a:rPr lang="zh-CN" altLang="en-US" sz="2400" dirty="0"/>
              <a:t>从中可以看出，以习近平总书记为核心的党中央对在高校中坚持党的领导，加强党的建设，突出抓好意识形态工作，全面推进从严治党给予了前所未有的高度重视，并且严肃指出了存在问题，对巡视整改工作提出了明确要求。</a:t>
            </a:r>
          </a:p>
        </p:txBody>
      </p:sp>
    </p:spTree>
    <p:extLst>
      <p:ext uri="{BB962C8B-B14F-4D97-AF65-F5344CB8AC3E}">
        <p14:creationId xmlns:p14="http://schemas.microsoft.com/office/powerpoint/2010/main" val="23264766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2"/>
          <a:srcRect t="1503"/>
          <a:stretch/>
        </p:blipFill>
        <p:spPr>
          <a:xfrm>
            <a:off x="83342" y="238123"/>
            <a:ext cx="2562225" cy="936503"/>
          </a:xfrm>
          <a:prstGeom prst="rect">
            <a:avLst/>
          </a:prstGeom>
          <a:ln>
            <a:noFill/>
          </a:ln>
          <a:effectLst>
            <a:outerShdw blurRad="190500" algn="tl" rotWithShape="0">
              <a:srgbClr val="000000">
                <a:alpha val="70000"/>
              </a:srgbClr>
            </a:outerShdw>
          </a:effectLst>
        </p:spPr>
      </p:pic>
      <p:sp>
        <p:nvSpPr>
          <p:cNvPr id="5" name="文本框 4"/>
          <p:cNvSpPr txBox="1"/>
          <p:nvPr/>
        </p:nvSpPr>
        <p:spPr>
          <a:xfrm>
            <a:off x="376236" y="475543"/>
            <a:ext cx="614363" cy="461665"/>
          </a:xfrm>
          <a:prstGeom prst="rect">
            <a:avLst/>
          </a:prstGeom>
          <a:noFill/>
        </p:spPr>
        <p:txBody>
          <a:bodyPr wrap="square" rtlCol="0">
            <a:spAutoFit/>
          </a:bodyPr>
          <a:lstStyle/>
          <a:p>
            <a:r>
              <a:rPr lang="en-US" altLang="zh-CN" sz="2400" dirty="0">
                <a:solidFill>
                  <a:schemeClr val="bg1"/>
                </a:solidFill>
                <a:latin typeface="方正大黑简体" panose="03000509000000000000" pitchFamily="65" charset="-122"/>
                <a:ea typeface="方正大黑简体" panose="03000509000000000000" pitchFamily="65" charset="-122"/>
              </a:rPr>
              <a:t>1.2</a:t>
            </a:r>
            <a:endParaRPr lang="zh-CN" altLang="en-US" sz="2400" dirty="0">
              <a:solidFill>
                <a:schemeClr val="bg1"/>
              </a:solidFill>
              <a:latin typeface="方正大黑简体" panose="03000509000000000000" pitchFamily="65" charset="-122"/>
              <a:ea typeface="方正大黑简体" panose="03000509000000000000" pitchFamily="65" charset="-122"/>
            </a:endParaRPr>
          </a:p>
        </p:txBody>
      </p:sp>
      <p:sp>
        <p:nvSpPr>
          <p:cNvPr id="8" name="文本框 7"/>
          <p:cNvSpPr txBox="1"/>
          <p:nvPr/>
        </p:nvSpPr>
        <p:spPr>
          <a:xfrm>
            <a:off x="1345405" y="444765"/>
            <a:ext cx="957263" cy="523220"/>
          </a:xfrm>
          <a:prstGeom prst="rect">
            <a:avLst/>
          </a:prstGeom>
          <a:noFill/>
        </p:spPr>
        <p:txBody>
          <a:bodyPr wrap="square" rtlCol="0">
            <a:spAutoFit/>
          </a:bodyPr>
          <a:lstStyle/>
          <a:p>
            <a:r>
              <a:rPr lang="zh-CN" altLang="en-US" sz="2800" dirty="0">
                <a:solidFill>
                  <a:schemeClr val="bg1"/>
                </a:solidFill>
                <a:latin typeface="方正大黑简体" panose="03000509000000000000" pitchFamily="65" charset="-122"/>
                <a:ea typeface="方正大黑简体" panose="03000509000000000000" pitchFamily="65" charset="-122"/>
              </a:rPr>
              <a:t>内涵</a:t>
            </a:r>
          </a:p>
        </p:txBody>
      </p:sp>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7686" y="1262400"/>
            <a:ext cx="1995490" cy="1792312"/>
          </a:xfrm>
          <a:prstGeom prst="rect">
            <a:avLst/>
          </a:prstGeom>
        </p:spPr>
      </p:pic>
      <p:sp>
        <p:nvSpPr>
          <p:cNvPr id="7" name="矩形 6"/>
          <p:cNvSpPr/>
          <p:nvPr/>
        </p:nvSpPr>
        <p:spPr>
          <a:xfrm>
            <a:off x="2940784" y="1193420"/>
            <a:ext cx="6134100" cy="1930272"/>
          </a:xfrm>
          <a:prstGeom prst="rect">
            <a:avLst/>
          </a:prstGeom>
        </p:spPr>
        <p:txBody>
          <a:bodyPr wrap="square">
            <a:spAutoFit/>
          </a:bodyPr>
          <a:lstStyle/>
          <a:p>
            <a:pPr>
              <a:lnSpc>
                <a:spcPct val="114000"/>
              </a:lnSpc>
              <a:spcBef>
                <a:spcPts val="600"/>
              </a:spcBef>
              <a:spcAft>
                <a:spcPts val="600"/>
              </a:spcAft>
            </a:pPr>
            <a:r>
              <a:rPr lang="zh-CN" altLang="en-US" sz="2400" b="1" dirty="0">
                <a:latin typeface="楷体" panose="02010609060101010101" pitchFamily="49" charset="-122"/>
                <a:ea typeface="楷体" panose="02010609060101010101" pitchFamily="49" charset="-122"/>
              </a:rPr>
              <a:t>全面从严治党，核心是加强党的领导，基础在全面，关键在严，要害在治。</a:t>
            </a:r>
            <a:endParaRPr lang="en-US" altLang="zh-CN" sz="2400" b="1" dirty="0">
              <a:latin typeface="楷体" panose="02010609060101010101" pitchFamily="49" charset="-122"/>
              <a:ea typeface="楷体" panose="02010609060101010101" pitchFamily="49" charset="-122"/>
            </a:endParaRPr>
          </a:p>
          <a:p>
            <a:pPr>
              <a:lnSpc>
                <a:spcPct val="114000"/>
              </a:lnSpc>
              <a:spcBef>
                <a:spcPts val="600"/>
              </a:spcBef>
              <a:spcAft>
                <a:spcPts val="600"/>
              </a:spcAft>
            </a:pPr>
            <a:r>
              <a:rPr lang="en-US" altLang="zh-CN" sz="2400" dirty="0"/>
              <a:t>——</a:t>
            </a:r>
            <a:r>
              <a:rPr lang="zh-CN" altLang="en-US" sz="2400" dirty="0"/>
              <a:t>习近平总书记在十八届中央纪委六次全会上发表的重要讲话</a:t>
            </a:r>
          </a:p>
        </p:txBody>
      </p:sp>
      <p:sp>
        <p:nvSpPr>
          <p:cNvPr id="11" name="矩形 10"/>
          <p:cNvSpPr/>
          <p:nvPr/>
        </p:nvSpPr>
        <p:spPr>
          <a:xfrm>
            <a:off x="222676" y="3618637"/>
            <a:ext cx="8698648" cy="2351285"/>
          </a:xfrm>
          <a:prstGeom prst="rect">
            <a:avLst/>
          </a:prstGeom>
        </p:spPr>
        <p:txBody>
          <a:bodyPr wrap="square">
            <a:spAutoFit/>
          </a:bodyPr>
          <a:lstStyle/>
          <a:p>
            <a:pPr marL="342900" indent="-342900">
              <a:lnSpc>
                <a:spcPct val="114000"/>
              </a:lnSpc>
              <a:spcBef>
                <a:spcPts val="600"/>
              </a:spcBef>
              <a:spcAft>
                <a:spcPts val="600"/>
              </a:spcAft>
              <a:buClr>
                <a:srgbClr val="FF0000"/>
              </a:buClr>
              <a:buFont typeface="Wingdings" panose="05000000000000000000" pitchFamily="2" charset="2"/>
              <a:buChar char="p"/>
            </a:pPr>
            <a:r>
              <a:rPr lang="zh-CN" altLang="en-US" sz="2400" dirty="0"/>
              <a:t>习近平总书记的重要讲话深刻阐释了全面从严治党的内涵。</a:t>
            </a:r>
            <a:endParaRPr lang="en-US" altLang="zh-CN" sz="2400" dirty="0"/>
          </a:p>
          <a:p>
            <a:pPr marL="342900" indent="-342900">
              <a:lnSpc>
                <a:spcPct val="114000"/>
              </a:lnSpc>
              <a:spcBef>
                <a:spcPts val="600"/>
              </a:spcBef>
              <a:spcAft>
                <a:spcPts val="600"/>
              </a:spcAft>
              <a:buClr>
                <a:srgbClr val="FF0000"/>
              </a:buClr>
              <a:buFont typeface="Wingdings" panose="05000000000000000000" pitchFamily="2" charset="2"/>
              <a:buChar char="p"/>
            </a:pPr>
            <a:r>
              <a:rPr lang="zh-CN" altLang="en-US" sz="2400" dirty="0"/>
              <a:t>具体是要以严的态度、严的标准、严的尺度和严的力度，从思想建设、组织建设、作风建设、反腐倡廉建设以及制度建设五个方面，不断加强党的领导，巩固党的领导地位，保持党的纯洁性和战斗力。</a:t>
            </a:r>
          </a:p>
        </p:txBody>
      </p:sp>
    </p:spTree>
    <p:extLst>
      <p:ext uri="{BB962C8B-B14F-4D97-AF65-F5344CB8AC3E}">
        <p14:creationId xmlns:p14="http://schemas.microsoft.com/office/powerpoint/2010/main" val="7915303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39303" y="573932"/>
            <a:ext cx="1128409" cy="584775"/>
          </a:xfrm>
          <a:prstGeom prst="rect">
            <a:avLst/>
          </a:prstGeom>
          <a:noFill/>
        </p:spPr>
        <p:txBody>
          <a:bodyPr wrap="square" rtlCol="0">
            <a:spAutoFit/>
          </a:bodyPr>
          <a:lstStyle/>
          <a:p>
            <a:r>
              <a:rPr lang="en-US" altLang="zh-CN" sz="3200" b="1" dirty="0">
                <a:solidFill>
                  <a:schemeClr val="bg1"/>
                </a:solidFill>
                <a:latin typeface="微软雅黑" panose="020B0503020204020204" pitchFamily="34" charset="-122"/>
                <a:ea typeface="微软雅黑" panose="020B0503020204020204" pitchFamily="34" charset="-122"/>
              </a:rPr>
              <a:t>1</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sp>
        <p:nvSpPr>
          <p:cNvPr id="3" name="矩形 2"/>
          <p:cNvSpPr/>
          <p:nvPr/>
        </p:nvSpPr>
        <p:spPr>
          <a:xfrm>
            <a:off x="530867" y="635487"/>
            <a:ext cx="8082266" cy="523220"/>
          </a:xfrm>
          <a:prstGeom prst="rect">
            <a:avLst/>
          </a:prstGeom>
        </p:spPr>
        <p:txBody>
          <a:bodyPr wrap="square">
            <a:spAutoFit/>
            <a:scene3d>
              <a:camera prst="orthographicFront"/>
              <a:lightRig rig="soft" dir="t">
                <a:rot lat="0" lon="0" rev="15600000"/>
              </a:lightRig>
            </a:scene3d>
            <a:sp3d extrusionH="57150" prstMaterial="softEdge">
              <a:bevelT w="25400" h="38100"/>
            </a:sp3d>
          </a:bodyPr>
          <a:lstStyle/>
          <a:p>
            <a:pPr algn="ctr"/>
            <a:r>
              <a:rPr lang="zh-CN" altLang="en-US" sz="2800" b="1" dirty="0">
                <a:ln/>
                <a:solidFill>
                  <a:srgbClr val="FF0000"/>
                </a:solidFill>
                <a:latin typeface="方正正大黑简体" panose="02000000000000000000" pitchFamily="2" charset="-122"/>
                <a:ea typeface="方正正大黑简体" panose="02000000000000000000" pitchFamily="2" charset="-122"/>
              </a:rPr>
              <a:t>思想建设从严，核心是理想信念教育和党性修养</a:t>
            </a:r>
          </a:p>
        </p:txBody>
      </p:sp>
      <p:sp>
        <p:nvSpPr>
          <p:cNvPr id="4" name="矩形 3"/>
          <p:cNvSpPr/>
          <p:nvPr/>
        </p:nvSpPr>
        <p:spPr>
          <a:xfrm>
            <a:off x="2500010" y="1773667"/>
            <a:ext cx="6381342" cy="3714928"/>
          </a:xfrm>
          <a:prstGeom prst="rect">
            <a:avLst/>
          </a:prstGeom>
        </p:spPr>
        <p:txBody>
          <a:bodyPr wrap="square">
            <a:spAutoFit/>
          </a:bodyPr>
          <a:lstStyle/>
          <a:p>
            <a:pPr marL="342900" indent="-342900">
              <a:lnSpc>
                <a:spcPct val="114000"/>
              </a:lnSpc>
              <a:spcBef>
                <a:spcPts val="600"/>
              </a:spcBef>
              <a:spcAft>
                <a:spcPts val="600"/>
              </a:spcAft>
              <a:buClr>
                <a:srgbClr val="FF0000"/>
              </a:buClr>
              <a:buFont typeface="Wingdings" panose="05000000000000000000" pitchFamily="2" charset="2"/>
              <a:buChar char="p"/>
            </a:pPr>
            <a:r>
              <a:rPr lang="zh-CN" altLang="zh-CN" sz="2400" dirty="0">
                <a:latin typeface="+mn-ea"/>
                <a:cs typeface="Times New Roman" panose="02020603050405020304" pitchFamily="18" charset="0"/>
              </a:rPr>
              <a:t>对党员、干部来说，思想上的滑坡是最严重的病变。</a:t>
            </a:r>
            <a:endParaRPr lang="en-US" altLang="zh-CN" sz="2400" dirty="0">
              <a:latin typeface="+mn-ea"/>
              <a:cs typeface="Times New Roman" panose="02020603050405020304" pitchFamily="18" charset="0"/>
            </a:endParaRPr>
          </a:p>
          <a:p>
            <a:pPr marL="342900" indent="-342900">
              <a:lnSpc>
                <a:spcPct val="114000"/>
              </a:lnSpc>
              <a:spcBef>
                <a:spcPts val="600"/>
              </a:spcBef>
              <a:spcAft>
                <a:spcPts val="600"/>
              </a:spcAft>
              <a:buClr>
                <a:srgbClr val="FF0000"/>
              </a:buClr>
              <a:buFont typeface="Wingdings" panose="05000000000000000000" pitchFamily="2" charset="2"/>
              <a:buChar char="p"/>
            </a:pPr>
            <a:r>
              <a:rPr lang="zh-CN" altLang="zh-CN" sz="2400" dirty="0">
                <a:latin typeface="+mn-ea"/>
                <a:cs typeface="Times New Roman" panose="02020603050405020304" pitchFamily="18" charset="0"/>
              </a:rPr>
              <a:t>思想上松一寸，行动上就会散一尺。</a:t>
            </a:r>
            <a:endParaRPr lang="en-US" altLang="zh-CN" sz="2400" dirty="0">
              <a:latin typeface="+mn-ea"/>
              <a:cs typeface="Times New Roman" panose="02020603050405020304" pitchFamily="18" charset="0"/>
            </a:endParaRPr>
          </a:p>
          <a:p>
            <a:pPr marL="342900" indent="-342900">
              <a:lnSpc>
                <a:spcPct val="114000"/>
              </a:lnSpc>
              <a:spcBef>
                <a:spcPts val="600"/>
              </a:spcBef>
              <a:spcAft>
                <a:spcPts val="600"/>
              </a:spcAft>
              <a:buClr>
                <a:srgbClr val="FF0000"/>
              </a:buClr>
              <a:buFont typeface="Wingdings" panose="05000000000000000000" pitchFamily="2" charset="2"/>
              <a:buChar char="p"/>
            </a:pPr>
            <a:r>
              <a:rPr lang="zh-CN" altLang="zh-CN" sz="2400" dirty="0">
                <a:latin typeface="+mn-ea"/>
                <a:cs typeface="Times New Roman" panose="02020603050405020304" pitchFamily="18" charset="0"/>
              </a:rPr>
              <a:t>强化党员干部的理想信念教育，以理想信念固根守魂，用党性磨砺崇德修身，抓作风建设律己正身，使党员干部在风浪考验面前无所畏惧，在各种诱惑面前立场坚定，在关键时刻靠得住、信得过、能放心。</a:t>
            </a:r>
            <a:endParaRPr lang="zh-CN" altLang="en-US" sz="2400" dirty="0">
              <a:latin typeface="+mn-ea"/>
            </a:endParaRPr>
          </a:p>
        </p:txBody>
      </p:sp>
      <p:graphicFrame>
        <p:nvGraphicFramePr>
          <p:cNvPr id="5" name="表格 4"/>
          <p:cNvGraphicFramePr>
            <a:graphicFrameLocks noGrp="1"/>
          </p:cNvGraphicFramePr>
          <p:nvPr>
            <p:extLst/>
          </p:nvPr>
        </p:nvGraphicFramePr>
        <p:xfrm>
          <a:off x="465307" y="2625040"/>
          <a:ext cx="1577502" cy="1524000"/>
        </p:xfrm>
        <a:graphic>
          <a:graphicData uri="http://schemas.openxmlformats.org/drawingml/2006/table">
            <a:tbl>
              <a:tblPr firstRow="1" bandRow="1">
                <a:tableStyleId>{21E4AEA4-8DFA-4A89-87EB-49C32662AFE0}</a:tableStyleId>
              </a:tblPr>
              <a:tblGrid>
                <a:gridCol w="788751">
                  <a:extLst>
                    <a:ext uri="{9D8B030D-6E8A-4147-A177-3AD203B41FA5}">
                      <a16:colId xmlns:a16="http://schemas.microsoft.com/office/drawing/2014/main" val="20000"/>
                    </a:ext>
                  </a:extLst>
                </a:gridCol>
                <a:gridCol w="788751">
                  <a:extLst>
                    <a:ext uri="{9D8B030D-6E8A-4147-A177-3AD203B41FA5}">
                      <a16:colId xmlns:a16="http://schemas.microsoft.com/office/drawing/2014/main" val="20001"/>
                    </a:ext>
                  </a:extLst>
                </a:gridCol>
              </a:tblGrid>
              <a:tr h="370840">
                <a:tc>
                  <a:txBody>
                    <a:bodyPr/>
                    <a:lstStyle/>
                    <a:p>
                      <a:pPr algn="ctr"/>
                      <a:r>
                        <a:rPr lang="zh-CN" altLang="en-US" sz="4400" dirty="0"/>
                        <a:t>思</a:t>
                      </a:r>
                      <a:endParaRPr lang="zh-CN" altLang="en-US" sz="4400" b="1" dirty="0">
                        <a:latin typeface="微软雅黑" panose="020B0503020204020204" pitchFamily="34" charset="-122"/>
                        <a:ea typeface="微软雅黑" panose="020B0503020204020204" pitchFamily="34" charset="-122"/>
                      </a:endParaRPr>
                    </a:p>
                  </a:txBody>
                  <a:tcPr anchor="ctr">
                    <a:lnL w="12700" cap="flat" cmpd="sng" algn="ctr">
                      <a:solidFill>
                        <a:srgbClr val="C7000B"/>
                      </a:solidFill>
                      <a:prstDash val="solid"/>
                      <a:round/>
                      <a:headEnd type="none" w="med" len="med"/>
                      <a:tailEnd type="none" w="med" len="med"/>
                    </a:lnL>
                    <a:lnR w="12700" cap="flat" cmpd="sng" algn="ctr">
                      <a:solidFill>
                        <a:srgbClr val="C7000B"/>
                      </a:solidFill>
                      <a:prstDash val="solid"/>
                      <a:round/>
                      <a:headEnd type="none" w="med" len="med"/>
                      <a:tailEnd type="none" w="med" len="med"/>
                    </a:lnR>
                    <a:lnT w="12700" cap="flat" cmpd="sng" algn="ctr">
                      <a:solidFill>
                        <a:srgbClr val="C7000B"/>
                      </a:solidFill>
                      <a:prstDash val="solid"/>
                      <a:round/>
                      <a:headEnd type="none" w="med" len="med"/>
                      <a:tailEnd type="none" w="med" len="med"/>
                    </a:lnT>
                    <a:lnB w="12700" cap="flat" cmpd="sng" algn="ctr">
                      <a:solidFill>
                        <a:srgbClr val="C7000B"/>
                      </a:solidFill>
                      <a:prstDash val="solid"/>
                      <a:round/>
                      <a:headEnd type="none" w="med" len="med"/>
                      <a:tailEnd type="none" w="med" len="med"/>
                    </a:lnB>
                    <a:solidFill>
                      <a:srgbClr val="C00000"/>
                    </a:solidFill>
                  </a:tcPr>
                </a:tc>
                <a:tc>
                  <a:txBody>
                    <a:bodyPr/>
                    <a:lstStyle/>
                    <a:p>
                      <a:pPr marL="0" algn="ctr" defTabSz="914400" rtl="0" eaLnBrk="1" latinLnBrk="0" hangingPunct="1"/>
                      <a:r>
                        <a:rPr lang="zh-CN" altLang="en-US" sz="4400" kern="1200" dirty="0">
                          <a:solidFill>
                            <a:schemeClr val="dk1"/>
                          </a:solidFill>
                          <a:latin typeface="+mn-lt"/>
                          <a:ea typeface="+mn-ea"/>
                          <a:cs typeface="+mn-cs"/>
                        </a:rPr>
                        <a:t>想</a:t>
                      </a:r>
                    </a:p>
                  </a:txBody>
                  <a:tcPr anchor="ctr">
                    <a:lnL w="12700" cap="flat" cmpd="sng" algn="ctr">
                      <a:solidFill>
                        <a:srgbClr val="C7000B"/>
                      </a:solidFill>
                      <a:prstDash val="solid"/>
                      <a:round/>
                      <a:headEnd type="none" w="med" len="med"/>
                      <a:tailEnd type="none" w="med" len="med"/>
                    </a:lnL>
                    <a:lnR w="12700" cap="flat" cmpd="sng" algn="ctr">
                      <a:solidFill>
                        <a:srgbClr val="C7000B"/>
                      </a:solidFill>
                      <a:prstDash val="solid"/>
                      <a:round/>
                      <a:headEnd type="none" w="med" len="med"/>
                      <a:tailEnd type="none" w="med" len="med"/>
                    </a:lnR>
                    <a:lnT w="12700" cap="flat" cmpd="sng" algn="ctr">
                      <a:solidFill>
                        <a:srgbClr val="C7000B"/>
                      </a:solidFill>
                      <a:prstDash val="solid"/>
                      <a:round/>
                      <a:headEnd type="none" w="med" len="med"/>
                      <a:tailEnd type="none" w="med" len="med"/>
                    </a:lnT>
                    <a:lnB w="12700" cap="flat" cmpd="sng" algn="ctr">
                      <a:solidFill>
                        <a:srgbClr val="C7000B"/>
                      </a:solidFill>
                      <a:prstDash val="solid"/>
                      <a:round/>
                      <a:headEnd type="none" w="med" len="med"/>
                      <a:tailEnd type="none" w="med" len="med"/>
                    </a:lnB>
                    <a:solidFill>
                      <a:srgbClr val="F8D7CD"/>
                    </a:solidFill>
                  </a:tcPr>
                </a:tc>
                <a:extLst>
                  <a:ext uri="{0D108BD9-81ED-4DB2-BD59-A6C34878D82A}">
                    <a16:rowId xmlns:a16="http://schemas.microsoft.com/office/drawing/2014/main" val="10000"/>
                  </a:ext>
                </a:extLst>
              </a:tr>
              <a:tr h="370840">
                <a:tc>
                  <a:txBody>
                    <a:bodyPr/>
                    <a:lstStyle/>
                    <a:p>
                      <a:pPr algn="ctr"/>
                      <a:r>
                        <a:rPr lang="zh-CN" altLang="en-US" sz="4400" b="1" dirty="0"/>
                        <a:t>建</a:t>
                      </a:r>
                      <a:endParaRPr lang="zh-CN" altLang="en-US" sz="4400" b="1" dirty="0">
                        <a:latin typeface="微软雅黑" panose="020B0503020204020204" pitchFamily="34" charset="-122"/>
                        <a:ea typeface="微软雅黑" panose="020B0503020204020204" pitchFamily="34" charset="-122"/>
                      </a:endParaRPr>
                    </a:p>
                  </a:txBody>
                  <a:tcPr anchor="ctr">
                    <a:lnL w="12700" cap="flat" cmpd="sng" algn="ctr">
                      <a:solidFill>
                        <a:srgbClr val="C7000B"/>
                      </a:solidFill>
                      <a:prstDash val="solid"/>
                      <a:round/>
                      <a:headEnd type="none" w="med" len="med"/>
                      <a:tailEnd type="none" w="med" len="med"/>
                    </a:lnL>
                    <a:lnR w="12700" cap="flat" cmpd="sng" algn="ctr">
                      <a:solidFill>
                        <a:srgbClr val="C7000B"/>
                      </a:solidFill>
                      <a:prstDash val="solid"/>
                      <a:round/>
                      <a:headEnd type="none" w="med" len="med"/>
                      <a:tailEnd type="none" w="med" len="med"/>
                    </a:lnR>
                    <a:lnT w="12700" cap="flat" cmpd="sng" algn="ctr">
                      <a:solidFill>
                        <a:srgbClr val="C7000B"/>
                      </a:solidFill>
                      <a:prstDash val="solid"/>
                      <a:round/>
                      <a:headEnd type="none" w="med" len="med"/>
                      <a:tailEnd type="none" w="med" len="med"/>
                    </a:lnT>
                    <a:lnB w="12700" cap="flat" cmpd="sng" algn="ctr">
                      <a:solidFill>
                        <a:srgbClr val="C7000B"/>
                      </a:solidFill>
                      <a:prstDash val="solid"/>
                      <a:round/>
                      <a:headEnd type="none" w="med" len="med"/>
                      <a:tailEnd type="none" w="med" len="med"/>
                    </a:lnB>
                  </a:tcPr>
                </a:tc>
                <a:tc>
                  <a:txBody>
                    <a:bodyPr/>
                    <a:lstStyle/>
                    <a:p>
                      <a:pPr algn="ctr"/>
                      <a:r>
                        <a:rPr lang="zh-CN" altLang="en-US" sz="4400" b="1" dirty="0">
                          <a:solidFill>
                            <a:schemeClr val="bg1"/>
                          </a:solidFill>
                        </a:rPr>
                        <a:t>设</a:t>
                      </a:r>
                      <a:endParaRPr lang="zh-CN" altLang="en-US" sz="4400" b="1" dirty="0">
                        <a:solidFill>
                          <a:schemeClr val="bg1"/>
                        </a:solidFill>
                        <a:latin typeface="微软雅黑" panose="020B0503020204020204" pitchFamily="34" charset="-122"/>
                        <a:ea typeface="微软雅黑" panose="020B0503020204020204" pitchFamily="34" charset="-122"/>
                      </a:endParaRPr>
                    </a:p>
                  </a:txBody>
                  <a:tcPr anchor="ctr">
                    <a:lnL w="12700" cap="flat" cmpd="sng" algn="ctr">
                      <a:solidFill>
                        <a:srgbClr val="C7000B"/>
                      </a:solidFill>
                      <a:prstDash val="solid"/>
                      <a:round/>
                      <a:headEnd type="none" w="med" len="med"/>
                      <a:tailEnd type="none" w="med" len="med"/>
                    </a:lnL>
                    <a:lnR w="12700" cap="flat" cmpd="sng" algn="ctr">
                      <a:solidFill>
                        <a:srgbClr val="C7000B"/>
                      </a:solidFill>
                      <a:prstDash val="solid"/>
                      <a:round/>
                      <a:headEnd type="none" w="med" len="med"/>
                      <a:tailEnd type="none" w="med" len="med"/>
                    </a:lnR>
                    <a:lnT w="12700" cap="flat" cmpd="sng" algn="ctr">
                      <a:solidFill>
                        <a:srgbClr val="C7000B"/>
                      </a:solidFill>
                      <a:prstDash val="solid"/>
                      <a:round/>
                      <a:headEnd type="none" w="med" len="med"/>
                      <a:tailEnd type="none" w="med" len="med"/>
                    </a:lnT>
                    <a:lnB w="12700" cap="flat" cmpd="sng" algn="ctr">
                      <a:solidFill>
                        <a:srgbClr val="C7000B"/>
                      </a:solidFill>
                      <a:prstDash val="solid"/>
                      <a:round/>
                      <a:headEnd type="none" w="med" len="med"/>
                      <a:tailEnd type="none" w="med" len="med"/>
                    </a:lnB>
                    <a:solidFill>
                      <a:srgbClr val="C00000"/>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58929641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Office 主题">
  <a:themeElements>
    <a:clrScheme name="红橙色">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自定义 1">
      <a:majorFont>
        <a:latin typeface="方正大标宋简体"/>
        <a:ea typeface="方正大标宋简体"/>
        <a:cs typeface=""/>
      </a:majorFont>
      <a:minorFont>
        <a:latin typeface="黑体"/>
        <a:ea typeface="黑体"/>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940</TotalTime>
  <Words>6231</Words>
  <Application>Microsoft Office PowerPoint</Application>
  <PresentationFormat>全屏显示(4:3)</PresentationFormat>
  <Paragraphs>315</Paragraphs>
  <Slides>55</Slides>
  <Notes>0</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55</vt:i4>
      </vt:variant>
    </vt:vector>
  </HeadingPairs>
  <TitlesOfParts>
    <vt:vector size="68" baseType="lpstr">
      <vt:lpstr>微软雅黑</vt:lpstr>
      <vt:lpstr>方正正大黑简体</vt:lpstr>
      <vt:lpstr>Wingdings</vt:lpstr>
      <vt:lpstr>黑体</vt:lpstr>
      <vt:lpstr>楷体</vt:lpstr>
      <vt:lpstr>Times New Roman</vt:lpstr>
      <vt:lpstr>方正北魏楷书简体</vt:lpstr>
      <vt:lpstr>方正大黑简体</vt:lpstr>
      <vt:lpstr>Arial</vt:lpstr>
      <vt:lpstr>方正粗宋简体</vt:lpstr>
      <vt:lpstr>方正大标宋简体</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河海大学 党委办公室</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王方</dc:creator>
  <cp:lastModifiedBy>王方</cp:lastModifiedBy>
  <cp:revision>73</cp:revision>
  <dcterms:created xsi:type="dcterms:W3CDTF">2016-02-17T06:13:29Z</dcterms:created>
  <dcterms:modified xsi:type="dcterms:W3CDTF">2016-04-07T12:47:38Z</dcterms:modified>
</cp:coreProperties>
</file>